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99" r:id="rId2"/>
    <p:sldId id="315" r:id="rId3"/>
    <p:sldId id="317" r:id="rId4"/>
    <p:sldId id="326" r:id="rId5"/>
    <p:sldId id="312" r:id="rId6"/>
    <p:sldId id="319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91" r:id="rId19"/>
    <p:sldId id="289" r:id="rId20"/>
    <p:sldId id="290" r:id="rId21"/>
    <p:sldId id="318" r:id="rId22"/>
    <p:sldId id="321" r:id="rId23"/>
    <p:sldId id="322" r:id="rId24"/>
    <p:sldId id="324" r:id="rId25"/>
    <p:sldId id="325" r:id="rId26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B27"/>
    <a:srgbClr val="4C4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660"/>
  </p:normalViewPr>
  <p:slideViewPr>
    <p:cSldViewPr>
      <p:cViewPr varScale="1">
        <p:scale>
          <a:sx n="81" d="100"/>
          <a:sy n="81" d="100"/>
        </p:scale>
        <p:origin x="72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6DCBC-8867-46CF-A403-EC68FAC54456}" type="datetimeFigureOut">
              <a:rPr lang="nb-NO" smtClean="0"/>
              <a:t>15.11.2021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C05B4-FD50-4B1C-9B0B-B4A25EADA7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76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31640" y="2130425"/>
            <a:ext cx="7126560" cy="1010543"/>
          </a:xfrm>
        </p:spPr>
        <p:txBody>
          <a:bodyPr anchor="b"/>
          <a:lstStyle>
            <a:lvl1pPr>
              <a:defRPr sz="5200" b="1" baseline="0">
                <a:solidFill>
                  <a:srgbClr val="CD4B27"/>
                </a:solidFill>
              </a:defRPr>
            </a:lvl1pPr>
          </a:lstStyle>
          <a:p>
            <a:r>
              <a:rPr lang="nb-NO" sz="5200" dirty="0">
                <a:solidFill>
                  <a:srgbClr val="CD4B27"/>
                </a:solidFill>
                <a:latin typeface="Georgia" panose="02040502050405020303" pitchFamily="18" charset="0"/>
              </a:rPr>
              <a:t>VELKOMMEN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39552" y="3188568"/>
            <a:ext cx="6400800" cy="175260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C4B4D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z="2800" dirty="0">
                <a:solidFill>
                  <a:srgbClr val="4C4B4D"/>
                </a:solidFill>
                <a:latin typeface="Georgia" panose="02040502050405020303" pitchFamily="18" charset="0"/>
              </a:rPr>
              <a:t>Underoverskrift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178356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55156"/>
            <a:ext cx="3888432" cy="5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4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455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84" y="0"/>
            <a:ext cx="9113216" cy="4443182"/>
          </a:xfrm>
          <a:prstGeom prst="rect">
            <a:avLst/>
          </a:prstGeom>
        </p:spPr>
      </p:pic>
      <p:sp>
        <p:nvSpPr>
          <p:cNvPr id="2" name="TekstSylinder 1"/>
          <p:cNvSpPr txBox="1"/>
          <p:nvPr userDrawn="1"/>
        </p:nvSpPr>
        <p:spPr>
          <a:xfrm>
            <a:off x="971600" y="449093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CD4B27"/>
                </a:solidFill>
                <a:latin typeface="Georgia" panose="02040502050405020303" pitchFamily="18" charset="0"/>
              </a:rPr>
              <a:t>Vi gjør slektsforskning enklere!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64015"/>
            <a:ext cx="4320480" cy="5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Webinar 16. november 2021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576F-A51F-47ED-97B0-BD7545DF98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823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31640" y="2130425"/>
            <a:ext cx="7126560" cy="1010543"/>
          </a:xfrm>
        </p:spPr>
        <p:txBody>
          <a:bodyPr anchor="b"/>
          <a:lstStyle>
            <a:lvl1pPr>
              <a:defRPr sz="5200" b="1" baseline="0">
                <a:solidFill>
                  <a:srgbClr val="4C4B4D"/>
                </a:solidFill>
              </a:defRPr>
            </a:lvl1pPr>
          </a:lstStyle>
          <a:p>
            <a:r>
              <a:rPr lang="nb-NO" sz="5200" dirty="0">
                <a:solidFill>
                  <a:srgbClr val="CD4B27"/>
                </a:solidFill>
                <a:latin typeface="Georgia" panose="02040502050405020303" pitchFamily="18" charset="0"/>
              </a:rPr>
              <a:t>SLEKT OG DATA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39552" y="3188568"/>
            <a:ext cx="6400800" cy="1752600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CD4B27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z="2800" dirty="0">
                <a:solidFill>
                  <a:srgbClr val="4C4B4D"/>
                </a:solidFill>
                <a:latin typeface="Georgia" panose="02040502050405020303" pitchFamily="18" charset="0"/>
              </a:rPr>
              <a:t>LOKALLAGET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178356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 rotWithShape="1">
          <a:blip r:embed="rId3"/>
          <a:srcRect t="43262" r="75471" b="8255"/>
          <a:stretch/>
        </p:blipFill>
        <p:spPr>
          <a:xfrm>
            <a:off x="144128" y="5825942"/>
            <a:ext cx="1331528" cy="9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7632848" cy="115212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nb-NO" dirty="0"/>
              <a:t>Klikk for å redigere tittelstil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B4D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B0CDF97E-AE63-4264-8CB5-616A67EC72E9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151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70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5949280"/>
            <a:ext cx="4679950" cy="287337"/>
          </a:xfrm>
        </p:spPr>
        <p:txBody>
          <a:bodyPr>
            <a:normAutofit/>
          </a:bodyPr>
          <a:lstStyle>
            <a:lvl1pPr marL="0" indent="0">
              <a:buNone/>
              <a:defRPr sz="1200" i="1">
                <a:solidFill>
                  <a:srgbClr val="4C4B4D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b-NO" dirty="0"/>
              <a:t>Bildetekst</a:t>
            </a:r>
          </a:p>
        </p:txBody>
      </p:sp>
    </p:spTree>
    <p:extLst>
      <p:ext uri="{BB962C8B-B14F-4D97-AF65-F5344CB8AC3E}">
        <p14:creationId xmlns:p14="http://schemas.microsoft.com/office/powerpoint/2010/main" val="341419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480719"/>
          </a:xfrm>
          <a:solidFill>
            <a:srgbClr val="CD4B27"/>
          </a:solidFill>
        </p:spPr>
        <p:txBody>
          <a:bodyPr anchor="ctr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0946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682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CD4B2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CD4B2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B4D"/>
                </a:solidFill>
              </a:defRPr>
            </a:lvl1pPr>
          </a:lstStyle>
          <a:p>
            <a:fld id="{04598BBC-BC04-4AB0-B0F3-E0006F7FE3C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386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569371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CD4B2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0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CD4B2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4569371"/>
          </a:xfrm>
        </p:spPr>
        <p:txBody>
          <a:bodyPr/>
          <a:lstStyle>
            <a:lvl1pPr marL="342900" indent="-342900">
              <a:buClr>
                <a:srgbClr val="CD4B27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90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32848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b="1" dirty="0" err="1">
                <a:solidFill>
                  <a:srgbClr val="4C4B4D"/>
                </a:solidFill>
                <a:latin typeface="Georgia" panose="02040502050405020303" pitchFamily="18" charset="0"/>
              </a:rPr>
              <a:t>Hovedtittel</a:t>
            </a:r>
            <a:br>
              <a:rPr lang="nb-NO" sz="2800" b="1" dirty="0">
                <a:solidFill>
                  <a:srgbClr val="4C4B4D"/>
                </a:solidFill>
                <a:latin typeface="Georgia" panose="02040502050405020303" pitchFamily="18" charset="0"/>
              </a:rPr>
            </a:br>
            <a:r>
              <a:rPr lang="nb-NO" sz="2800" b="1" dirty="0">
                <a:solidFill>
                  <a:srgbClr val="4C4B4D"/>
                </a:solidFill>
                <a:latin typeface="Georgia" panose="02040502050405020303" pitchFamily="18" charset="0"/>
              </a:rPr>
              <a:t>Undertittel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DF97E-AE63-4264-8CB5-616A67EC72E9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14"/>
          <a:srcRect t="43262" r="75471" b="8255"/>
          <a:stretch/>
        </p:blipFill>
        <p:spPr>
          <a:xfrm>
            <a:off x="8100392" y="91730"/>
            <a:ext cx="978871" cy="672974"/>
          </a:xfrm>
          <a:prstGeom prst="rect">
            <a:avLst/>
          </a:prstGeom>
        </p:spPr>
      </p:pic>
      <p:sp>
        <p:nvSpPr>
          <p:cNvPr id="9" name="Plassholder for bunntekst 8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D4B27"/>
                </a:solidFill>
                <a:latin typeface="Georgia" panose="02040502050405020303" pitchFamily="18" charset="0"/>
              </a:defRPr>
            </a:lvl1pPr>
          </a:lstStyle>
          <a:p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275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60" r:id="rId8"/>
    <p:sldLayoutId id="2147483662" r:id="rId9"/>
    <p:sldLayoutId id="2147483654" r:id="rId10"/>
    <p:sldLayoutId id="2147483655" r:id="rId11"/>
    <p:sldLayoutId id="2147483665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b="0" i="0" kern="1200">
          <a:solidFill>
            <a:srgbClr val="4C4B4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4C4B4D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4C4B4D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4C4B4D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4C4B4D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4C4B4D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kivportalen.no/entity/no-a1450-09000000249373?ins=SAT%C3%98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kivportalen.no/entity/no-a1450-01000000006268" TargetMode="External"/><Relationship Id="rId2" Type="http://schemas.openxmlformats.org/officeDocument/2006/relationships/hyperlink" Target="https://www.arkivportalen.no/entity/no-a1450-01000000008018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kivportalen.no/entity/no-a1450-0100000000745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31640" y="2130425"/>
            <a:ext cx="7126560" cy="1586607"/>
          </a:xfrm>
        </p:spPr>
        <p:txBody>
          <a:bodyPr>
            <a:normAutofit fontScale="90000"/>
          </a:bodyPr>
          <a:lstStyle/>
          <a:p>
            <a:r>
              <a:rPr lang="nb-NO" dirty="0"/>
              <a:t>Tvangsevakueringen av Nord-Troms og Finnmark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39552" y="3930624"/>
            <a:ext cx="6400800" cy="1010544"/>
          </a:xfrm>
        </p:spPr>
        <p:txBody>
          <a:bodyPr/>
          <a:lstStyle/>
          <a:p>
            <a:r>
              <a:rPr lang="nb-NO" dirty="0"/>
              <a:t>Mange spor av de som ble tvangsevakuert høsten 1944 i arkivene</a:t>
            </a:r>
          </a:p>
        </p:txBody>
      </p:sp>
    </p:spTree>
    <p:extLst>
      <p:ext uri="{BB962C8B-B14F-4D97-AF65-F5344CB8AC3E}">
        <p14:creationId xmlns:p14="http://schemas.microsoft.com/office/powerpoint/2010/main" val="235785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Flyktnings- og fangedirektoratet\Kontrollbøker Elvebakken\Kontrollbok Aagot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22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Flyktnings- og fangedirektoratet\Kontrollbøker Elvebakken\Kotrollbok Aagot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0" y="750720"/>
            <a:ext cx="9160920" cy="61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1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Flyktnings- og fangedirektoratet\Kontrollbøker Elvebakken\Kontrollbok Aagot 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68" y="374090"/>
            <a:ext cx="9256168" cy="617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5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Flyktnings- og fangedirektoratet\Kontrollbøker Elvebakken\Kontrollbok Aagot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72"/>
            <a:ext cx="9418842" cy="6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3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Flyktnings- og fangedirektoratet\Kontrollbøker Elvebakken\Kontrollbok Aagot 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24" y="188640"/>
            <a:ext cx="91810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7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Flyktnings- og fangedirektoratet\Kontrollbøker Elvebakken\Kontrollbok Aagot 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210"/>
            <a:ext cx="9400184" cy="62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2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Ukeoppgaver over utbetalinger til evakuerte</a:t>
            </a:r>
          </a:p>
        </p:txBody>
      </p:sp>
      <p:pic>
        <p:nvPicPr>
          <p:cNvPr id="22530" name="Picture 2" descr="F:\Flyktnings- og fangedirektoratet\Ukeoppgaver over utbetalinger S-Å, Stod kommune\IMG_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9808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5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Kommunale lister over </a:t>
            </a:r>
            <a:r>
              <a:rPr lang="nb-NO" dirty="0" err="1"/>
              <a:t>tvangsevakuerte</a:t>
            </a:r>
            <a:endParaRPr lang="nb-NO" dirty="0"/>
          </a:p>
        </p:txBody>
      </p:sp>
      <p:pic>
        <p:nvPicPr>
          <p:cNvPr id="23554" name="Picture 2" descr="F:\Flyktnings- og fangedirektoratet\Registrering av evakuerte (oppgaver og lister) Stod kommune, Nord-Trøndelag\IMG_0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5" y="1306076"/>
            <a:ext cx="3517610" cy="52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Flyktnings- og fangedirektoratet\Registrering av evakuerte (oppgaver og lister) Stod kommune, Nord-Trøndelag\IMG_0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46" y="1340768"/>
            <a:ext cx="3517610" cy="52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84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Strikkemaskina (Sosialkontoret)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173784"/>
            <a:ext cx="3733634" cy="5600452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3783"/>
            <a:ext cx="3744416" cy="5616625"/>
          </a:xfrm>
        </p:spPr>
      </p:pic>
    </p:spTree>
    <p:extLst>
      <p:ext uri="{BB962C8B-B14F-4D97-AF65-F5344CB8AC3E}">
        <p14:creationId xmlns:p14="http://schemas.microsoft.com/office/powerpoint/2010/main" val="380320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Hjem igjen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Mange valgte å reise hjem i løpet av sommeren 1945 uten tillatelse av lokale myndigheter nordpå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Johan Martin var hjemme en tur sommeren 1945, men valgte å bli en vinter til med familien på Sunnan.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0" y="3140968"/>
            <a:ext cx="9144000" cy="134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2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E3DCD-83DE-4EE9-B0E4-8225C925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 for hendelsene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2E483C-1E69-4C28-95A3-7510E5C63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Høsten 1944 var de tyske styrkene på retrett over hele Europa</a:t>
            </a:r>
          </a:p>
          <a:p>
            <a:r>
              <a:rPr lang="nb-NO" dirty="0"/>
              <a:t>Sovjetiske styrker gikk til angrep på </a:t>
            </a:r>
            <a:r>
              <a:rPr lang="nb-NO" dirty="0" err="1"/>
              <a:t>Litsafronten</a:t>
            </a:r>
            <a:r>
              <a:rPr lang="nb-NO" dirty="0"/>
              <a:t> og trua tyske stillinger i Finnmark</a:t>
            </a:r>
          </a:p>
          <a:p>
            <a:r>
              <a:rPr lang="nb-NO" dirty="0"/>
              <a:t>Finland inngikk separat fredsavtale med Sovjet og tvang tyske styrker nordover mot Norge.</a:t>
            </a:r>
          </a:p>
          <a:p>
            <a:r>
              <a:rPr lang="nb-NO" dirty="0"/>
              <a:t>Både i Nord-Finland og Finnmark/Nord-Troms trakk de tyske styrkene seg tilbake mot Lyngenlinja.</a:t>
            </a:r>
          </a:p>
          <a:p>
            <a:r>
              <a:rPr lang="nb-NO" dirty="0"/>
              <a:t>Sovjetiske styrker skulle ikke få tilgang til hus/veier/hjelp fra lokalbefolkning i området som ble forlatt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114CD35-11C1-40D3-ADE7-84DC7C873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399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Oppholdstillatelse Skjervøy</a:t>
            </a:r>
          </a:p>
        </p:txBody>
      </p:sp>
      <p:pic>
        <p:nvPicPr>
          <p:cNvPr id="25602" name="Picture 2" descr="F:\Flyktnings- og fangedirektoratet\Oppholdstillatelser Skjervøy\Oppholdstillatelse Skjervøy Aagot Elvebakk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7" y="1167275"/>
            <a:ext cx="8536088" cy="56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069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717669-1B9D-4E1A-A2DD-91B1F288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DEE6F296-3F33-462E-9CF3-D424BC790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1957"/>
            <a:ext cx="3960440" cy="5940661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E425822-851D-4496-8489-6A11A99DF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6407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AE0356-80A8-4B99-9886-D9A81909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632848" cy="792088"/>
          </a:xfrm>
        </p:spPr>
        <p:txBody>
          <a:bodyPr/>
          <a:lstStyle/>
          <a:p>
            <a:r>
              <a:rPr lang="en-US" dirty="0" err="1"/>
              <a:t>Grenseboerbevis</a:t>
            </a:r>
            <a:r>
              <a:rPr lang="en-US" dirty="0"/>
              <a:t> (</a:t>
            </a:r>
            <a:r>
              <a:rPr lang="en-US" dirty="0" err="1"/>
              <a:t>lensmannsarkivene</a:t>
            </a:r>
            <a:r>
              <a:rPr lang="en-US" dirty="0"/>
              <a:t>)</a:t>
            </a:r>
          </a:p>
        </p:txBody>
      </p:sp>
      <p:pic>
        <p:nvPicPr>
          <p:cNvPr id="6" name="Plassholder for innhold 5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AC31018B-8937-4634-A258-2903266374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0" y="764704"/>
            <a:ext cx="3284964" cy="2463723"/>
          </a:xfr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01C1BFE-1017-49B3-8A3B-DD2AFA979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 fontScale="92500"/>
          </a:bodyPr>
          <a:lstStyle/>
          <a:p>
            <a:r>
              <a:rPr lang="nb-NO" b="0" i="0" dirty="0">
                <a:effectLst/>
              </a:rPr>
              <a:t>Alle voksne personer (aldersgrense 15 år) bosatt i norske grenseområder måtte under andre verdenskrig ha et grenseboerbevis. Disse grensesonene omfattet også områder med stor tysk aktivitet. </a:t>
            </a:r>
          </a:p>
          <a:p>
            <a:r>
              <a:rPr lang="nb-NO" b="0" i="0" dirty="0">
                <a:effectLst/>
                <a:hlinkClick r:id="rId3"/>
              </a:rPr>
              <a:t>Grenseboerbevis Skjervøy</a:t>
            </a:r>
            <a:endParaRPr lang="nb-NO" b="0" i="0" dirty="0">
              <a:effectLst/>
            </a:endParaRPr>
          </a:p>
          <a:p>
            <a:endParaRPr lang="en-US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3314AB4-0B74-4DCD-B5AD-A416048C1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Webinar 16. november 2021</a:t>
            </a:r>
            <a:endParaRPr lang="nb-NO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4FE27CD8-8900-4A0F-9719-D915842F4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39109"/>
            <a:ext cx="3284964" cy="246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0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FE9337-9D25-4CE4-A839-04F407C4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632848" cy="720080"/>
          </a:xfrm>
        </p:spPr>
        <p:txBody>
          <a:bodyPr/>
          <a:lstStyle/>
          <a:p>
            <a:r>
              <a:rPr lang="nb-NO" dirty="0"/>
              <a:t>Nasjonalbiblioteket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A594BC-68C2-4419-A665-3823801D1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381642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Noen aviser var i drift under hele krigen</a:t>
            </a:r>
          </a:p>
          <a:p>
            <a:r>
              <a:rPr lang="nb-NO" dirty="0"/>
              <a:t>De evakuerte brukte avisene til etterlysninger og annen kommunikasjon. </a:t>
            </a:r>
          </a:p>
          <a:p>
            <a:pPr marL="0" indent="0">
              <a:buNone/>
            </a:pPr>
            <a:r>
              <a:rPr lang="nb-NO" dirty="0"/>
              <a:t>Lofotposten torsdag 21. desember 1944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3BFDFAF-C3A5-463E-A233-69530457B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E06F6A4-7F60-4056-A0AE-0D5F5B77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781828"/>
            <a:ext cx="6048672" cy="42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0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20F7BE-62FD-4126-951F-A7D621E0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632848" cy="576064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Nordtrøndelag</a:t>
            </a:r>
            <a:r>
              <a:rPr lang="nb-NO" dirty="0"/>
              <a:t> og Inn-Trøndelagen lørdag 25. juli 1945 og tirsdag 6. november 1946 </a:t>
            </a:r>
          </a:p>
        </p:txBody>
      </p:sp>
      <p:pic>
        <p:nvPicPr>
          <p:cNvPr id="21" name="Plassholder for innhold 20">
            <a:extLst>
              <a:ext uri="{FF2B5EF4-FFF2-40B4-BE49-F238E27FC236}">
                <a16:creationId xmlns:a16="http://schemas.microsoft.com/office/drawing/2014/main" id="{0B809047-1153-4085-A8A1-A6F495D7AB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0512" y="1166018"/>
            <a:ext cx="2980512" cy="4525963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3A6D-24F1-4F28-87AF-41D91CE25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  <p:pic>
        <p:nvPicPr>
          <p:cNvPr id="19" name="Plassholder for innhold 18" descr="Et bilde som inneholder tekst, avis, kvittering&#10;&#10;Automatisk generert beskrivelse">
            <a:extLst>
              <a:ext uri="{FF2B5EF4-FFF2-40B4-BE49-F238E27FC236}">
                <a16:creationId xmlns:a16="http://schemas.microsoft.com/office/drawing/2014/main" id="{EFD48E5D-F49E-42F6-9E97-94931EF504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11144"/>
            <a:ext cx="1697618" cy="4698765"/>
          </a:xfrm>
        </p:spPr>
      </p:pic>
    </p:spTree>
    <p:extLst>
      <p:ext uri="{BB962C8B-B14F-4D97-AF65-F5344CB8AC3E}">
        <p14:creationId xmlns:p14="http://schemas.microsoft.com/office/powerpoint/2010/main" val="83218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78B927-F260-4964-9434-3678EE19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632848" cy="792088"/>
          </a:xfrm>
        </p:spPr>
        <p:txBody>
          <a:bodyPr/>
          <a:lstStyle/>
          <a:p>
            <a:r>
              <a:rPr lang="nb-NO" dirty="0"/>
              <a:t>Litteratur om emnet</a:t>
            </a:r>
          </a:p>
        </p:txBody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62A39726-50E1-463B-908F-31F84DF84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8068096" cy="5378731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F8A2647-D09B-4676-B1D1-B5105E089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114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</a:t>
            </a:r>
            <a:r>
              <a:rPr lang="nb-NO" dirty="0" err="1"/>
              <a:t>Führerbefähl</a:t>
            </a:r>
            <a:r>
              <a:rPr lang="nb-NO" dirty="0"/>
              <a:t> 28. oktober 1944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Bildet hentet fra nrk.no</a:t>
            </a:r>
          </a:p>
        </p:txBody>
      </p:sp>
      <p:sp>
        <p:nvSpPr>
          <p:cNvPr id="5" name="Plassholder for bilde 2"/>
          <p:cNvSpPr txBox="1">
            <a:spLocks/>
          </p:cNvSpPr>
          <p:nvPr/>
        </p:nvSpPr>
        <p:spPr>
          <a:xfrm>
            <a:off x="1691680" y="548680"/>
            <a:ext cx="5486400" cy="4114800"/>
          </a:xfrm>
          <a:prstGeom prst="rect">
            <a:avLst/>
          </a:prstGeom>
        </p:spPr>
      </p:sp>
      <p:sp>
        <p:nvSpPr>
          <p:cNvPr id="6" name="Plassholder for bilde 5"/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" y="121805"/>
            <a:ext cx="7919564" cy="44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54A6952-2FEF-426A-AF56-C6E99F26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Webinar 16.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5398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2D02F4-2128-46CE-A79A-3B0F7D4D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Familien på Lystad ved </a:t>
            </a:r>
            <a:r>
              <a:rPr lang="nb-NO" dirty="0" err="1"/>
              <a:t>Oksfjordvannet</a:t>
            </a:r>
            <a:r>
              <a:rPr lang="nb-NO" dirty="0"/>
              <a:t> i Nordreisa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49A5B38-71B0-47D4-A89A-293C6EE2D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121" y="908720"/>
            <a:ext cx="7378202" cy="5217443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6FA19AF-FFC1-4584-A8C7-F6156AB98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693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3600" dirty="0" err="1"/>
              <a:t>Flyktings</a:t>
            </a:r>
            <a:r>
              <a:rPr lang="nb-NO" altLang="nb-NO" sz="3600" dirty="0"/>
              <a:t>- og fangedirektoratet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Materiale fra 1943 og framover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Overtatt av NS-myndighetene og fulgt opp etter krigen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>
                <a:hlinkClick r:id="rId2"/>
              </a:rPr>
              <a:t>Sentralt arkiv</a:t>
            </a:r>
            <a:r>
              <a:rPr lang="nb-NO" dirty="0"/>
              <a:t> med personregister, politiregister og kontrollbøker (omtrent 45 </a:t>
            </a:r>
            <a:r>
              <a:rPr lang="nb-NO" dirty="0" err="1"/>
              <a:t>hyllemetre</a:t>
            </a:r>
            <a:r>
              <a:rPr lang="nb-NO" dirty="0"/>
              <a:t>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>
                <a:hlinkClick r:id="rId3"/>
              </a:rPr>
              <a:t>Transport- og forlegningskontoret</a:t>
            </a:r>
            <a:r>
              <a:rPr lang="nb-NO" dirty="0"/>
              <a:t> med reisetillatelser og korrespondanse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>
                <a:hlinkClick r:id="rId4"/>
              </a:rPr>
              <a:t>Sosialkontoret</a:t>
            </a:r>
            <a:r>
              <a:rPr lang="nb-NO" dirty="0"/>
              <a:t> med lister over evakuerte kommunevis, registreringsskjema for evakuerte, søknader og stønader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115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91958D-0EC1-4DCF-A846-5D383B1F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Utbetaling av erstatning for husdyr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65F5565-005E-4C65-B8A7-BC6874D7C2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108500" cy="3405666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43AFAB9-D284-46D0-AD2B-938731DDE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250704" cy="4525963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Kassabok for utbetalinger av erstatninger for husdyr tatt av tyskerne under evakueringen </a:t>
            </a:r>
          </a:p>
          <a:p>
            <a:r>
              <a:rPr lang="nb-NO" dirty="0" err="1"/>
              <a:t>Wehrmacht</a:t>
            </a:r>
            <a:r>
              <a:rPr lang="nb-NO" dirty="0"/>
              <a:t> dekket kun en brøkdel av tapene </a:t>
            </a:r>
          </a:p>
          <a:p>
            <a:r>
              <a:rPr lang="nb-NO" dirty="0"/>
              <a:t>https://arkivportalen.no/entity/no-a1450-01000000240214?ins=RA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9856E3-248C-49ED-A5A0-A2246AC73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sv-SE"/>
              <a:t>Webinar 16. november 2021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265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Kartotekkort</a:t>
            </a:r>
            <a:br>
              <a:rPr lang="nb-NO" dirty="0"/>
            </a:br>
            <a:r>
              <a:rPr lang="nb-NO" b="0" dirty="0"/>
              <a:t>(kan også inneholde «Huleboere», de som unndro seg </a:t>
            </a:r>
            <a:r>
              <a:rPr lang="nb-NO" b="0" dirty="0" err="1"/>
              <a:t>tvangsevakuerin</a:t>
            </a:r>
            <a:r>
              <a:rPr lang="nb-NO" b="0" dirty="0"/>
              <a:t>)</a:t>
            </a:r>
            <a:endParaRPr lang="nb-NO" dirty="0"/>
          </a:p>
        </p:txBody>
      </p:sp>
      <p:pic>
        <p:nvPicPr>
          <p:cNvPr id="13314" name="Picture 2" descr="F:\Flyktnings- og fangedirektoratet\Kartotekkort Elvebakken\Kartotekkort Dagpenger Johan Martin Elvebakk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80920" cy="55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1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Kontrollbok for evakuerte</a:t>
            </a:r>
          </a:p>
        </p:txBody>
      </p:sp>
      <p:pic>
        <p:nvPicPr>
          <p:cNvPr id="14338" name="Picture 2" descr="F:\Flyktnings- og fangedirektoratet\Kontrollbøker Elvebakken\Kontrollbok Aago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589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2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Flyktnings- og fangedirektoratet\Kontrollbøker Elvebakken\Kontrollbok Aago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7560"/>
            <a:ext cx="9124319" cy="60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31221"/>
      </p:ext>
    </p:extLst>
  </p:cSld>
  <p:clrMapOvr>
    <a:masterClrMapping/>
  </p:clrMapOvr>
</p:sld>
</file>

<file path=ppt/theme/theme1.xml><?xml version="1.0" encoding="utf-8"?>
<a:theme xmlns:a="http://schemas.openxmlformats.org/drawingml/2006/main" name="DIS-Norge presentasjons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S-Norge Slekt og data - presentasjon.potx" id="{D23543E1-0A7B-4CF5-8E29-E5F278CE12D8}" vid="{9CD91159-72E1-4769-861E-83057AC8FA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398</Words>
  <Application>Microsoft Office PowerPoint</Application>
  <PresentationFormat>Skjermfremvisning (4:3)</PresentationFormat>
  <Paragraphs>52</Paragraphs>
  <Slides>25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1" baseType="lpstr">
      <vt:lpstr>Arial</vt:lpstr>
      <vt:lpstr>Calibri</vt:lpstr>
      <vt:lpstr>Georgia</vt:lpstr>
      <vt:lpstr>HELVETICA</vt:lpstr>
      <vt:lpstr>Wingdings</vt:lpstr>
      <vt:lpstr>DIS-Norge presentasjonsmal</vt:lpstr>
      <vt:lpstr>Tvangsevakueringen av Nord-Troms og Finnmark</vt:lpstr>
      <vt:lpstr>Bakgrunn for hendelsene</vt:lpstr>
      <vt:lpstr>Fra Führerbefähl 28. oktober 1944</vt:lpstr>
      <vt:lpstr>Familien på Lystad ved Oksfjordvannet i Nordreisa</vt:lpstr>
      <vt:lpstr>Flyktings- og fangedirektoratet</vt:lpstr>
      <vt:lpstr>Utbetaling av erstatning for husdyr</vt:lpstr>
      <vt:lpstr>Kartotekkort (kan også inneholde «Huleboere», de som unndro seg tvangsevakuerin)</vt:lpstr>
      <vt:lpstr>Kontrollbok for evakuerte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Ukeoppgaver over utbetalinger til evakuerte</vt:lpstr>
      <vt:lpstr>Kommunale lister over tvangsevakuerte</vt:lpstr>
      <vt:lpstr>Strikkemaskina (Sosialkontoret)</vt:lpstr>
      <vt:lpstr>Hjem igjen</vt:lpstr>
      <vt:lpstr>Oppholdstillatelse Skjervøy</vt:lpstr>
      <vt:lpstr>PowerPoint-presentasjon</vt:lpstr>
      <vt:lpstr>Grenseboerbevis (lensmannsarkivene)</vt:lpstr>
      <vt:lpstr>Nasjonalbiblioteket</vt:lpstr>
      <vt:lpstr>Nordtrøndelag og Inn-Trøndelagen lørdag 25. juli 1945 og tirsdag 6. november 1946 </vt:lpstr>
      <vt:lpstr>Litteratur om emnet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</dc:creator>
  <cp:lastModifiedBy>Sigbjørn Elvebakken</cp:lastModifiedBy>
  <cp:revision>108</cp:revision>
  <dcterms:created xsi:type="dcterms:W3CDTF">2016-04-05T18:30:05Z</dcterms:created>
  <dcterms:modified xsi:type="dcterms:W3CDTF">2021-11-15T16:04:31Z</dcterms:modified>
</cp:coreProperties>
</file>