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2" r:id="rId4"/>
    <p:sldId id="344" r:id="rId5"/>
    <p:sldId id="314" r:id="rId6"/>
    <p:sldId id="363" r:id="rId7"/>
    <p:sldId id="365" r:id="rId8"/>
    <p:sldId id="362" r:id="rId9"/>
    <p:sldId id="371" r:id="rId10"/>
    <p:sldId id="352" r:id="rId11"/>
    <p:sldId id="353" r:id="rId12"/>
    <p:sldId id="356" r:id="rId13"/>
    <p:sldId id="355" r:id="rId14"/>
    <p:sldId id="354" r:id="rId15"/>
    <p:sldId id="358" r:id="rId16"/>
    <p:sldId id="359" r:id="rId17"/>
    <p:sldId id="360" r:id="rId18"/>
    <p:sldId id="361" r:id="rId19"/>
    <p:sldId id="369" r:id="rId20"/>
    <p:sldId id="342" r:id="rId21"/>
    <p:sldId id="343" r:id="rId22"/>
    <p:sldId id="370" r:id="rId23"/>
    <p:sldId id="350" r:id="rId24"/>
    <p:sldId id="351" r:id="rId25"/>
    <p:sldId id="374" r:id="rId26"/>
    <p:sldId id="375" r:id="rId27"/>
    <p:sldId id="338" r:id="rId28"/>
    <p:sldId id="368" r:id="rId29"/>
    <p:sldId id="376" r:id="rId30"/>
    <p:sldId id="339" r:id="rId31"/>
    <p:sldId id="335" r:id="rId32"/>
    <p:sldId id="377" r:id="rId3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nb-NO">
                <a:solidFill>
                  <a:srgbClr val="0070C0"/>
                </a:solidFill>
              </a:rPr>
              <a:t>Befolkningsutvikling 1769- 1920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'Ark1'!$A$2:$A$14</c:f>
              <c:numCache>
                <c:formatCode>General</c:formatCode>
                <c:ptCount val="13"/>
                <c:pt idx="0">
                  <c:v>1769</c:v>
                </c:pt>
                <c:pt idx="1">
                  <c:v>1801</c:v>
                </c:pt>
                <c:pt idx="2">
                  <c:v>1815</c:v>
                </c:pt>
                <c:pt idx="3">
                  <c:v>1825</c:v>
                </c:pt>
                <c:pt idx="4">
                  <c:v>1835</c:v>
                </c:pt>
                <c:pt idx="5">
                  <c:v>1845</c:v>
                </c:pt>
                <c:pt idx="6">
                  <c:v>1855</c:v>
                </c:pt>
                <c:pt idx="7">
                  <c:v>1865</c:v>
                </c:pt>
                <c:pt idx="8">
                  <c:v>1875</c:v>
                </c:pt>
                <c:pt idx="9">
                  <c:v>1890</c:v>
                </c:pt>
                <c:pt idx="10">
                  <c:v>1900</c:v>
                </c:pt>
                <c:pt idx="11">
                  <c:v>1910</c:v>
                </c:pt>
                <c:pt idx="12">
                  <c:v>1920</c:v>
                </c:pt>
              </c:numCache>
            </c:numRef>
          </c:cat>
          <c:val>
            <c:numRef>
              <c:f>'Ark1'!$B$2:$B$14</c:f>
              <c:numCache>
                <c:formatCode>#,##0</c:formatCode>
                <c:ptCount val="13"/>
                <c:pt idx="0">
                  <c:v>723618</c:v>
                </c:pt>
                <c:pt idx="1">
                  <c:v>883353</c:v>
                </c:pt>
                <c:pt idx="2">
                  <c:v>885431</c:v>
                </c:pt>
                <c:pt idx="3">
                  <c:v>1051318</c:v>
                </c:pt>
                <c:pt idx="4">
                  <c:v>1194827</c:v>
                </c:pt>
                <c:pt idx="5">
                  <c:v>1328378</c:v>
                </c:pt>
                <c:pt idx="6">
                  <c:v>1490047</c:v>
                </c:pt>
                <c:pt idx="7">
                  <c:v>1701756</c:v>
                </c:pt>
                <c:pt idx="8">
                  <c:v>1813424</c:v>
                </c:pt>
                <c:pt idx="9">
                  <c:v>2000917</c:v>
                </c:pt>
                <c:pt idx="10">
                  <c:v>2239880</c:v>
                </c:pt>
                <c:pt idx="11">
                  <c:v>2391782</c:v>
                </c:pt>
                <c:pt idx="12">
                  <c:v>2649775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9-4E47-AB18-5476A74DC58B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Kolonne2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'Ark1'!$A$2:$A$14</c:f>
              <c:numCache>
                <c:formatCode>General</c:formatCode>
                <c:ptCount val="13"/>
                <c:pt idx="0">
                  <c:v>1769</c:v>
                </c:pt>
                <c:pt idx="1">
                  <c:v>1801</c:v>
                </c:pt>
                <c:pt idx="2">
                  <c:v>1815</c:v>
                </c:pt>
                <c:pt idx="3">
                  <c:v>1825</c:v>
                </c:pt>
                <c:pt idx="4">
                  <c:v>1835</c:v>
                </c:pt>
                <c:pt idx="5">
                  <c:v>1845</c:v>
                </c:pt>
                <c:pt idx="6">
                  <c:v>1855</c:v>
                </c:pt>
                <c:pt idx="7">
                  <c:v>1865</c:v>
                </c:pt>
                <c:pt idx="8">
                  <c:v>1875</c:v>
                </c:pt>
                <c:pt idx="9">
                  <c:v>1890</c:v>
                </c:pt>
                <c:pt idx="10">
                  <c:v>1900</c:v>
                </c:pt>
                <c:pt idx="11">
                  <c:v>1910</c:v>
                </c:pt>
                <c:pt idx="12">
                  <c:v>1920</c:v>
                </c:pt>
              </c:numCache>
            </c:numRef>
          </c:cat>
          <c:val>
            <c:numRef>
              <c:f>'Ark1'!$C$2:$C$14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2F99-4E47-AB18-5476A74DC58B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Kolonne1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'Ark1'!$A$2:$A$14</c:f>
              <c:numCache>
                <c:formatCode>General</c:formatCode>
                <c:ptCount val="13"/>
                <c:pt idx="0">
                  <c:v>1769</c:v>
                </c:pt>
                <c:pt idx="1">
                  <c:v>1801</c:v>
                </c:pt>
                <c:pt idx="2">
                  <c:v>1815</c:v>
                </c:pt>
                <c:pt idx="3">
                  <c:v>1825</c:v>
                </c:pt>
                <c:pt idx="4">
                  <c:v>1835</c:v>
                </c:pt>
                <c:pt idx="5">
                  <c:v>1845</c:v>
                </c:pt>
                <c:pt idx="6">
                  <c:v>1855</c:v>
                </c:pt>
                <c:pt idx="7">
                  <c:v>1865</c:v>
                </c:pt>
                <c:pt idx="8">
                  <c:v>1875</c:v>
                </c:pt>
                <c:pt idx="9">
                  <c:v>1890</c:v>
                </c:pt>
                <c:pt idx="10">
                  <c:v>1900</c:v>
                </c:pt>
                <c:pt idx="11">
                  <c:v>1910</c:v>
                </c:pt>
                <c:pt idx="12">
                  <c:v>1920</c:v>
                </c:pt>
              </c:numCache>
            </c:numRef>
          </c:cat>
          <c:val>
            <c:numRef>
              <c:f>'Ark1'!$D$2:$D$14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2F99-4E47-AB18-5476A74DC5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48463728"/>
        <c:axId val="1089734016"/>
      </c:barChart>
      <c:catAx>
        <c:axId val="104846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9734016"/>
        <c:crosses val="autoZero"/>
        <c:auto val="1"/>
        <c:lblAlgn val="ctr"/>
        <c:lblOffset val="100"/>
        <c:noMultiLvlLbl val="0"/>
      </c:catAx>
      <c:valAx>
        <c:axId val="10897340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4846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1920 Hele</a:t>
            </a:r>
            <a:r>
              <a:rPr lang="nb-NO" baseline="0"/>
              <a:t> landet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3117929766982285E-2"/>
          <c:y val="0.11309901525184056"/>
          <c:w val="0.89670662332315443"/>
          <c:h val="0.75085905182667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Ferdig</c:v>
                </c:pt>
              </c:strCache>
            </c:strRef>
          </c:tx>
          <c:spPr>
            <a:solidFill>
              <a:srgbClr val="92D05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Personsedler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2558235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E-43B5-AFC3-DE8DC76A5A00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Ledig</c:v>
                </c:pt>
              </c:strCache>
            </c:strRef>
          </c:tx>
          <c:spPr>
            <a:solidFill>
              <a:srgbClr val="FF000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Personsedler</c:v>
                </c:pt>
              </c:strCache>
            </c:strRef>
          </c:cat>
          <c:val>
            <c:numRef>
              <c:f>'Ark1'!$C$2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6E-43B5-AFC3-DE8DC76A5A00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Reservert</c:v>
                </c:pt>
              </c:strCache>
            </c:strRef>
          </c:tx>
          <c:spPr>
            <a:solidFill>
              <a:srgbClr val="FFFF0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Personsedler</c:v>
                </c:pt>
              </c:strCache>
            </c:strRef>
          </c:cat>
          <c:val>
            <c:numRef>
              <c:f>'Ark1'!$D$2</c:f>
              <c:numCache>
                <c:formatCode>General</c:formatCode>
                <c:ptCount val="1"/>
                <c:pt idx="0">
                  <c:v>91540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6E-43B5-AFC3-DE8DC76A5A00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Samlet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Personsedler</c:v>
                </c:pt>
              </c:strCache>
            </c:strRef>
          </c:cat>
          <c:val>
            <c:numRef>
              <c:f>'Ark1'!$E$2</c:f>
              <c:numCache>
                <c:formatCode>General</c:formatCode>
                <c:ptCount val="1"/>
                <c:pt idx="0">
                  <c:v>2649775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2-4011-88B9-1D0E36F19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7240351"/>
        <c:axId val="1376170703"/>
      </c:barChart>
      <c:catAx>
        <c:axId val="156724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76170703"/>
        <c:crosses val="autoZero"/>
        <c:auto val="1"/>
        <c:lblAlgn val="ctr"/>
        <c:lblOffset val="100"/>
        <c:noMultiLvlLbl val="0"/>
      </c:catAx>
      <c:valAx>
        <c:axId val="137617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67240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85353C-3055-4741-A0FF-CE4FED08B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0AAC5A3-3858-402D-88B9-408504166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058C42-71F7-4FCF-93BC-50B487F3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3E4D-70FC-43B0-A891-553C9C3DEF0D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4F1D051-934A-4506-AB40-703F3112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7987A9-70D2-4D54-B475-84DC6497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5D3D-C2B6-49C6-9440-3A4AFB6AF0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53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44F13B-0A89-4282-B4A0-20FF96C0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9DF50F2-CB12-415F-8902-8D4387D1F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484120-1936-44CB-969F-E283FFD6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3E4D-70FC-43B0-A891-553C9C3DEF0D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F1AF04-2627-4687-9E60-840E5419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3E2CB1-A88C-474A-A7CE-042FFE57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5D3D-C2B6-49C6-9440-3A4AFB6AF0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63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804CE5C-CBE8-4338-A8C2-92DC7CEB1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17AE5EA-1E09-4A78-BBC4-1D1CCAA3D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85AE46-E815-45D8-A2FA-A99B2FE2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3E4D-70FC-43B0-A891-553C9C3DEF0D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BF135C-4151-4888-A17F-AA586BF2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CC967C-9321-4C39-BCB2-D6D7AC44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5D3D-C2B6-49C6-9440-3A4AFB6AF0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55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E7F438-7475-4C9F-8DA7-28355A1F6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BC8EC50-1225-4C12-AE11-6BB9BC14F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054F9F-E54A-414E-AA36-6AF7B15A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9F04-9B59-4DF2-BAF4-0CEBED59C239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3984DB-B4A6-426F-A897-A261A807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748F6C-42CD-4FBE-92E7-70F9B6B1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F88-8C60-481B-9F3E-82B1CAD18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82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150E9D-A7C8-4EBA-9805-8EEBDD22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DE47EE-9C7C-4538-AF3B-D9414FC5C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BD45F3-2E70-44A7-8CF8-41484CCF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9F04-9B59-4DF2-BAF4-0CEBED59C239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063580-429C-4AAD-9975-93879686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A88278-AE79-482A-8942-3F369E3E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F88-8C60-481B-9F3E-82B1CAD18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394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094892-FF74-4E14-929B-E9AB2388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384087-4637-4A90-B3E1-996B669E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7B8CB2-C88F-474F-A051-61FB413C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9F04-9B59-4DF2-BAF4-0CEBED59C239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1EB6BB-FBBA-4763-8BD0-0DC540F3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1A8280-F072-4D31-B1F6-22B52A53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F88-8C60-481B-9F3E-82B1CAD18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70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E5AA23-0942-4841-A9BF-5DB3DB7A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670437-AC73-4135-9027-3922DD511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DC6D87E-8A4C-4759-8AE4-57AB5598D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5B8BC0F-6FD3-4DC7-9CF7-68922D3F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9F04-9B59-4DF2-BAF4-0CEBED59C239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A5255B-3A9F-4C57-B762-93858966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9E08DFD-9960-4DE4-9048-C9CD4361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F88-8C60-481B-9F3E-82B1CAD18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697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9263A7-30BB-40F6-81EE-188181C1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CCEE04-BA18-4B81-9B30-8F007CF9D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FC96DE-5A53-446E-A00D-1BAB2C505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7F26FAD-D30D-4401-B52A-CC1E5C6FD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E6242F5-7672-4D7F-82E4-73E6645D1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1C789C3-1595-4132-A0C0-D3D3CCE8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9F04-9B59-4DF2-BAF4-0CEBED59C239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C058240-55DA-4E55-A29F-C517C609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2348320-3F0D-415C-8A20-B4B4895E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F88-8C60-481B-9F3E-82B1CAD18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08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2B26C3-9857-42BB-875E-2E0C4AEE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A4EB9C4-0339-4C1B-91D4-0D5A1B76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9F04-9B59-4DF2-BAF4-0CEBED59C239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2AC2166-9C3D-4465-870F-9C1832B5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4FCFCCD-9A4B-4243-B06A-E839F491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F88-8C60-481B-9F3E-82B1CAD18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78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3E858A4-AC25-4864-A501-3DF30E79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9F04-9B59-4DF2-BAF4-0CEBED59C239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D62109B-3FEC-4164-AA28-FD76DCCE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6877A91-B193-476F-BBCB-E5D84D8F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F88-8C60-481B-9F3E-82B1CAD18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800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7F30B7-032F-44DB-B7A9-71B490EE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1C185E-EB13-474E-85FC-5954575B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F782C13-4BA2-4604-81CF-7882E50DB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E532091-A9E8-403C-85B3-D09E45D9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9F04-9B59-4DF2-BAF4-0CEBED59C239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10DC575-9E28-438A-A394-AB2E1252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396BD30-89D8-4803-B32D-F975F9F5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F88-8C60-481B-9F3E-82B1CAD18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97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599D2C-30AC-40A9-B0F0-F5C07B94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5673FC-F9F3-4E7C-A1BE-89B44E4CE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AAA483C-A581-4C21-A687-D42ECEE4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3E4D-70FC-43B0-A891-553C9C3DEF0D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558E78-DE16-480F-AA8E-A5C721E4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E12CD7-95FF-4D50-BA80-54B38C50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5D3D-C2B6-49C6-9440-3A4AFB6AF0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36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7CFC0F-E239-46F6-8E94-6E8A3D82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FDA47DB-2429-4172-BDB2-2F9B50A63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6237D17-D633-444B-AE6B-1147806C0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3365B8-43FE-4658-AC8A-7EFF7DA3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9F04-9B59-4DF2-BAF4-0CEBED59C239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1FA8BDD-FC9A-411A-AF45-82F54125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C8C719-221D-4962-B9B5-7A602A78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F88-8C60-481B-9F3E-82B1CAD18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181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697FB3-084A-4174-B2AD-6D38B339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347628A-DADB-4B08-99BB-308401459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45E47F-ED9C-4E53-95C5-DFC4734A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9F04-9B59-4DF2-BAF4-0CEBED59C239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229B34-8EDF-4096-A228-9CCCF5AF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69D23E-E50A-4DBA-935A-9E447E18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F88-8C60-481B-9F3E-82B1CAD18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524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BF53B52-50BC-4EFD-B02F-0BA48E8C8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130757-064D-48FF-A5F3-2A8474ED6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4CBBDC-DB3F-47BA-955E-B2DDA730D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9F04-9B59-4DF2-BAF4-0CEBED59C239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A7D622-24F5-4024-A708-7EEEB41E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AFB147-5225-46FE-B702-741FCB84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F88-8C60-481B-9F3E-82B1CAD18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9239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 - Svart kor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0" y="1524000"/>
            <a:ext cx="7620000" cy="3810000"/>
          </a:xfrm>
          <a:prstGeom prst="rect">
            <a:avLst/>
          </a:prstGeom>
          <a:solidFill>
            <a:schemeClr val="tx1">
              <a:alpha val="7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0" y="2260600"/>
            <a:ext cx="76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66988" y="2590800"/>
            <a:ext cx="7021512" cy="826945"/>
          </a:xfrm>
        </p:spPr>
        <p:txBody>
          <a:bodyPr wrap="none" lIns="0" tIns="46800" rIns="0" bIns="216000" anchor="b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Legg inn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6987" y="3417745"/>
            <a:ext cx="7021513" cy="1800178"/>
          </a:xfrm>
        </p:spPr>
        <p:txBody>
          <a:bodyPr tIns="216000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Legg inn undertittel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-726090"/>
            <a:ext cx="9623468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Sett inn bakgrunnsbilde ved å formatere bakgrunnen på lysbildet: </a:t>
            </a:r>
            <a:br>
              <a:rPr lang="nb-NO" dirty="0"/>
            </a:br>
            <a:r>
              <a:rPr lang="nb-NO" dirty="0"/>
              <a:t>Høyreklikk på bakgrunnen, velg «Formater bakgrunn», «Bilde…» </a:t>
            </a:r>
            <a:r>
              <a:rPr lang="nb-NO" baseline="0" dirty="0"/>
              <a:t>og velg et annet bilde som bakgrunn</a:t>
            </a:r>
            <a:endParaRPr lang="nb-NO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3086100" y="1524000"/>
            <a:ext cx="0" cy="736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0950" y="1760585"/>
            <a:ext cx="330200" cy="355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332288" y="3429000"/>
            <a:ext cx="35274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053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 - Hvitt ko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1" y="2260600"/>
            <a:ext cx="7620000" cy="307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32288" y="3429000"/>
            <a:ext cx="35274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66988" y="2317559"/>
            <a:ext cx="7021512" cy="1111441"/>
          </a:xfrm>
        </p:spPr>
        <p:txBody>
          <a:bodyPr wrap="none" lIns="0" tIns="46800" rIns="0" bIns="216000" anchor="b">
            <a:normAutofit/>
          </a:bodyPr>
          <a:lstStyle>
            <a:lvl1pPr algn="ctr">
              <a:defRPr sz="4800"/>
            </a:lvl1pPr>
          </a:lstStyle>
          <a:p>
            <a:r>
              <a:rPr lang="nb-NO" noProof="0" dirty="0"/>
              <a:t>Legg inn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6987" y="3428618"/>
            <a:ext cx="7021513" cy="1655762"/>
          </a:xfrm>
        </p:spPr>
        <p:txBody>
          <a:bodyPr tIns="216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Legg inn undertittel</a:t>
            </a:r>
          </a:p>
        </p:txBody>
      </p:sp>
      <p:sp>
        <p:nvSpPr>
          <p:cNvPr id="4" name="Round Same Side Corner Rectangle 3"/>
          <p:cNvSpPr/>
          <p:nvPr userDrawn="1"/>
        </p:nvSpPr>
        <p:spPr>
          <a:xfrm>
            <a:off x="2286001" y="1524771"/>
            <a:ext cx="7620000" cy="735828"/>
          </a:xfrm>
          <a:prstGeom prst="round2Same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-726090"/>
            <a:ext cx="9623468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Sett inn bakgrunnsbilde ved å formatere bakgrunnen på lysbildet: </a:t>
            </a:r>
            <a:br>
              <a:rPr lang="nb-NO" dirty="0"/>
            </a:br>
            <a:r>
              <a:rPr lang="nb-NO" dirty="0"/>
              <a:t>Høyreklikk på bakgrunnen, velg «Formater bakgrunn», «Bilde…» </a:t>
            </a:r>
            <a:r>
              <a:rPr lang="nb-NO" baseline="0" dirty="0"/>
              <a:t>og velg et annet bilde som bakgrunn</a:t>
            </a:r>
            <a:endParaRPr lang="nb-NO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0950" y="1760585"/>
            <a:ext cx="3302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47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3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07131"/>
            <a:ext cx="9144000" cy="1978214"/>
          </a:xfrm>
        </p:spPr>
        <p:txBody>
          <a:bodyPr bIns="216000" anchor="b">
            <a:normAutofit/>
          </a:bodyPr>
          <a:lstStyle>
            <a:lvl1pPr algn="ctr">
              <a:defRPr sz="4800"/>
            </a:lvl1pPr>
          </a:lstStyle>
          <a:p>
            <a:r>
              <a:rPr lang="nb-NO" noProof="0" dirty="0"/>
              <a:t>Legg inn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085345"/>
            <a:ext cx="9144000" cy="1655762"/>
          </a:xfrm>
        </p:spPr>
        <p:txBody>
          <a:bodyPr tIns="216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Legg inn undertittel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232400" y="3085345"/>
            <a:ext cx="172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358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0823"/>
            <a:ext cx="10514013" cy="1169865"/>
          </a:xfrm>
        </p:spPr>
        <p:txBody>
          <a:bodyPr bIns="216000" anchor="b" anchorCtr="0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886700" cy="4367212"/>
          </a:xfrm>
        </p:spPr>
        <p:txBody>
          <a:bodyPr tIns="216000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 dirty="0"/>
              <a:t>Click to edit </a:t>
            </a:r>
            <a:r>
              <a:rPr lang="nb-NO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47738" y="1692276"/>
            <a:ext cx="17287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69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-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216000" anchor="b" anchorCtr="0"/>
          <a:lstStyle/>
          <a:p>
            <a:endParaRPr lang="nb-NO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59600" y="520700"/>
            <a:ext cx="5232400" cy="6057900"/>
          </a:xfrm>
        </p:spPr>
        <p:txBody>
          <a:bodyPr/>
          <a:lstStyle/>
          <a:p>
            <a:endParaRPr lang="nb-NO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47738" y="1692276"/>
            <a:ext cx="17287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770188" y="6251318"/>
            <a:ext cx="4189412" cy="327282"/>
          </a:xfrm>
        </p:spPr>
        <p:txBody>
          <a:bodyPr tIns="46800" rIns="216000" bIns="144000" anchor="b" anchorCtr="0">
            <a:noAutofit/>
          </a:bodyPr>
          <a:lstStyle>
            <a:lvl1pPr marL="0" indent="0" algn="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 algn="r">
              <a:buFontTx/>
              <a:buNone/>
              <a:defRPr sz="1400"/>
            </a:lvl2pPr>
            <a:lvl3pPr marL="914400" indent="0" algn="r">
              <a:buFontTx/>
              <a:buNone/>
              <a:defRPr sz="1400"/>
            </a:lvl3pPr>
            <a:lvl4pPr marL="1371600" indent="0" algn="r">
              <a:buFontTx/>
              <a:buNone/>
              <a:defRPr sz="1400"/>
            </a:lvl4pPr>
            <a:lvl5pPr marL="1828800" indent="0" algn="r">
              <a:buFontTx/>
              <a:buNone/>
              <a:defRPr sz="1400"/>
            </a:lvl5pPr>
          </a:lstStyle>
          <a:p>
            <a:pPr lvl="0"/>
            <a:r>
              <a:rPr lang="en-US" dirty="0"/>
              <a:t>Legg </a:t>
            </a:r>
            <a:r>
              <a:rPr lang="en-US" dirty="0" err="1"/>
              <a:t>helst</a:t>
            </a:r>
            <a:r>
              <a:rPr lang="en-US" dirty="0"/>
              <a:t> inn </a:t>
            </a:r>
            <a:r>
              <a:rPr lang="en-US" dirty="0" err="1"/>
              <a:t>fotokreditt</a:t>
            </a:r>
            <a:r>
              <a:rPr lang="en-US" dirty="0"/>
              <a:t> her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024154" cy="4367212"/>
          </a:xfrm>
        </p:spPr>
        <p:txBody>
          <a:bodyPr tIns="216000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 dirty="0"/>
              <a:t>Click to edit </a:t>
            </a:r>
            <a:r>
              <a:rPr lang="nb-NO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0940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- med faktaboks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>
          <a:xfrm rot="10800000">
            <a:off x="8534398" y="1443292"/>
            <a:ext cx="2817813" cy="4614608"/>
          </a:xfrm>
          <a:prstGeom prst="round2SameRect">
            <a:avLst>
              <a:gd name="adj1" fmla="val 2570"/>
              <a:gd name="adj2" fmla="val 0"/>
            </a:avLst>
          </a:prstGeom>
          <a:solidFill>
            <a:schemeClr val="accent1">
              <a:alpha val="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534398" y="2247537"/>
            <a:ext cx="2817813" cy="3794489"/>
          </a:xfrm>
          <a:noFill/>
        </p:spPr>
        <p:txBody>
          <a:bodyPr lIns="198000" tIns="144000" rIns="198000" bIns="26280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Second level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534400" y="1447437"/>
            <a:ext cx="2817813" cy="800100"/>
          </a:xfrm>
        </p:spPr>
        <p:txBody>
          <a:bodyPr lIns="198000" rIns="198000" bIns="144000" anchor="b" anchorCtr="0"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None/>
              <a:tabLst/>
              <a:defRPr/>
            </a:pPr>
            <a:r>
              <a:rPr lang="nb-NO" dirty="0"/>
              <a:t>Overskrift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724900" y="2247537"/>
            <a:ext cx="863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0823"/>
            <a:ext cx="7021513" cy="1169865"/>
          </a:xfrm>
        </p:spPr>
        <p:txBody>
          <a:bodyPr bIns="216000" anchor="b" anchorCtr="0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7021513" cy="4351338"/>
          </a:xfrm>
        </p:spPr>
        <p:txBody>
          <a:bodyPr tIns="216000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 dirty="0"/>
              <a:t>Click to edit </a:t>
            </a:r>
            <a:r>
              <a:rPr lang="nb-NO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47738" y="1692276"/>
            <a:ext cx="17287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/>
          <p:cNvSpPr/>
          <p:nvPr userDrawn="1"/>
        </p:nvSpPr>
        <p:spPr>
          <a:xfrm>
            <a:off x="8534399" y="1059476"/>
            <a:ext cx="2817813" cy="390779"/>
          </a:xfrm>
          <a:prstGeom prst="round2SameRect">
            <a:avLst>
              <a:gd name="adj1" fmla="val 775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spc="100" baseline="0" dirty="0"/>
              <a:t>FAKTA</a:t>
            </a:r>
          </a:p>
        </p:txBody>
      </p:sp>
    </p:spTree>
    <p:extLst>
      <p:ext uri="{BB962C8B-B14F-4D97-AF65-F5344CB8AC3E}">
        <p14:creationId xmlns:p14="http://schemas.microsoft.com/office/powerpoint/2010/main" val="3604150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orient="horz" pos="125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- med faktaboks inkl bil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0823"/>
            <a:ext cx="7021513" cy="1169865"/>
          </a:xfrm>
        </p:spPr>
        <p:txBody>
          <a:bodyPr bIns="216000" anchor="b" anchorCtr="0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7021513" cy="4351338"/>
          </a:xfrm>
        </p:spPr>
        <p:txBody>
          <a:bodyPr tIns="216000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 dirty="0"/>
              <a:t>Click to edit </a:t>
            </a:r>
            <a:r>
              <a:rPr lang="nb-NO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ound Same Side Corner Rectangle 8"/>
          <p:cNvSpPr/>
          <p:nvPr userDrawn="1"/>
        </p:nvSpPr>
        <p:spPr>
          <a:xfrm rot="10800000">
            <a:off x="8534398" y="1306767"/>
            <a:ext cx="2817813" cy="4743744"/>
          </a:xfrm>
          <a:prstGeom prst="round2SameRect">
            <a:avLst>
              <a:gd name="adj1" fmla="val 2570"/>
              <a:gd name="adj2" fmla="val 0"/>
            </a:avLst>
          </a:prstGeom>
          <a:solidFill>
            <a:schemeClr val="accent1">
              <a:alpha val="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534398" y="3395886"/>
            <a:ext cx="2817813" cy="2646140"/>
          </a:xfrm>
          <a:noFill/>
        </p:spPr>
        <p:txBody>
          <a:bodyPr lIns="198000" tIns="144000" rIns="198000" bIns="26280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Second level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724900" y="3395885"/>
            <a:ext cx="863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534398" y="2595784"/>
            <a:ext cx="2817813" cy="800100"/>
          </a:xfrm>
        </p:spPr>
        <p:txBody>
          <a:bodyPr lIns="198000" rIns="198000" bIns="144000" anchor="b" anchorCtr="0"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None/>
              <a:tabLst/>
              <a:defRPr/>
            </a:pPr>
            <a:r>
              <a:rPr lang="nb-NO" dirty="0"/>
              <a:t>Overskrift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534398" y="1443292"/>
            <a:ext cx="2817813" cy="1152745"/>
          </a:xfrm>
        </p:spPr>
        <p:txBody>
          <a:bodyPr/>
          <a:lstStyle/>
          <a:p>
            <a:endParaRPr lang="nb-NO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162799" y="6200518"/>
            <a:ext cx="4189412" cy="327282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400" baseline="0">
                <a:solidFill>
                  <a:schemeClr val="bg2"/>
                </a:solidFill>
              </a:defRPr>
            </a:lvl1pPr>
            <a:lvl2pPr marL="457200" indent="0" algn="r">
              <a:buFontTx/>
              <a:buNone/>
              <a:defRPr sz="1400"/>
            </a:lvl2pPr>
            <a:lvl3pPr marL="914400" indent="0" algn="r">
              <a:buFontTx/>
              <a:buNone/>
              <a:defRPr sz="1400"/>
            </a:lvl3pPr>
            <a:lvl4pPr marL="1371600" indent="0" algn="r">
              <a:buFontTx/>
              <a:buNone/>
              <a:defRPr sz="1400"/>
            </a:lvl4pPr>
            <a:lvl5pPr marL="1828800" indent="0" algn="r">
              <a:buFontTx/>
              <a:buNone/>
              <a:defRPr sz="1400"/>
            </a:lvl5pPr>
          </a:lstStyle>
          <a:p>
            <a:pPr lvl="0"/>
            <a:r>
              <a:rPr lang="en-US" dirty="0"/>
              <a:t>Legg </a:t>
            </a:r>
            <a:r>
              <a:rPr lang="en-US" dirty="0" err="1"/>
              <a:t>helst</a:t>
            </a:r>
            <a:r>
              <a:rPr lang="en-US" dirty="0"/>
              <a:t> inn </a:t>
            </a:r>
            <a:r>
              <a:rPr lang="en-US" dirty="0" err="1"/>
              <a:t>fotokreditt</a:t>
            </a:r>
            <a:r>
              <a:rPr lang="en-US" dirty="0"/>
              <a:t> her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47738" y="1692276"/>
            <a:ext cx="17287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 Same Side Corner Rectangle 16"/>
          <p:cNvSpPr/>
          <p:nvPr userDrawn="1"/>
        </p:nvSpPr>
        <p:spPr>
          <a:xfrm>
            <a:off x="8534399" y="1059476"/>
            <a:ext cx="2817813" cy="390779"/>
          </a:xfrm>
          <a:prstGeom prst="round2SameRect">
            <a:avLst>
              <a:gd name="adj1" fmla="val 775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spc="100" baseline="0" dirty="0"/>
              <a:t>FAKTA</a:t>
            </a:r>
          </a:p>
        </p:txBody>
      </p:sp>
    </p:spTree>
    <p:extLst>
      <p:ext uri="{BB962C8B-B14F-4D97-AF65-F5344CB8AC3E}">
        <p14:creationId xmlns:p14="http://schemas.microsoft.com/office/powerpoint/2010/main" val="403061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6A0864-B9D3-4752-BC36-64F75688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954E6F-8DF9-4C4F-A84A-33D45F176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36BCE3-095E-4A28-9B4F-9A01F5E7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3E4D-70FC-43B0-A891-553C9C3DEF0D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9C4046-8FF2-4DA8-8296-E4774B8F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27A4B1-966E-4025-AC78-4E233C96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5D3D-C2B6-49C6-9440-3A4AFB6AF0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9571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 og innhold - del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216000" anchor="b" anchorCtr="0"/>
          <a:lstStyle/>
          <a:p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700469"/>
            <a:ext cx="5256212" cy="4357432"/>
          </a:xfrm>
        </p:spPr>
        <p:txBody>
          <a:bodyPr tIns="216000"/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700468"/>
            <a:ext cx="5257800" cy="4367212"/>
          </a:xfrm>
        </p:spPr>
        <p:txBody>
          <a:bodyPr tIns="216000"/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47738" y="1692276"/>
            <a:ext cx="17287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07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451100" y="1746135"/>
            <a:ext cx="1016000" cy="901989"/>
          </a:xfrm>
          <a:prstGeom prst="rect">
            <a:avLst/>
          </a:prstGeom>
        </p:spPr>
        <p:txBody>
          <a:bodyPr vert="horz" lIns="3600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i="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66988" y="4859020"/>
            <a:ext cx="1765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566988" y="1854834"/>
            <a:ext cx="6121400" cy="2910205"/>
          </a:xfrm>
        </p:spPr>
        <p:txBody>
          <a:bodyPr lIns="0">
            <a:normAutofit/>
          </a:bodyPr>
          <a:lstStyle>
            <a:lvl1pPr marL="0" indent="0">
              <a:buNone/>
              <a:defRPr sz="3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66988" y="5031091"/>
            <a:ext cx="4914900" cy="531163"/>
          </a:xfrm>
        </p:spPr>
        <p:txBody>
          <a:bodyPr lIns="0">
            <a:no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legge til navn/kilde</a:t>
            </a:r>
          </a:p>
        </p:txBody>
      </p:sp>
    </p:spTree>
    <p:extLst>
      <p:ext uri="{BB962C8B-B14F-4D97-AF65-F5344CB8AC3E}">
        <p14:creationId xmlns:p14="http://schemas.microsoft.com/office/powerpoint/2010/main" val="3813149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550988" y="1746135"/>
            <a:ext cx="1016000" cy="901989"/>
          </a:xfrm>
          <a:prstGeom prst="rect">
            <a:avLst/>
          </a:prstGeom>
        </p:spPr>
        <p:txBody>
          <a:bodyPr vert="horz" lIns="3600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i="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03388" y="4859020"/>
            <a:ext cx="1765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3387" y="1854834"/>
            <a:ext cx="4392613" cy="2910205"/>
          </a:xfrm>
        </p:spPr>
        <p:txBody>
          <a:bodyPr lIns="0">
            <a:normAutofit/>
          </a:bodyPr>
          <a:lstStyle>
            <a:lvl1pPr marL="0" indent="0">
              <a:buNone/>
              <a:defRPr sz="3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703388" y="5031091"/>
            <a:ext cx="4392612" cy="531163"/>
          </a:xfrm>
        </p:spPr>
        <p:txBody>
          <a:bodyPr lIns="0">
            <a:no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legge til navn/kilde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59600" y="517525"/>
            <a:ext cx="5232400" cy="606425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0154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11418" y="2338087"/>
            <a:ext cx="8569164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703388" y="2465162"/>
            <a:ext cx="8785224" cy="1759588"/>
          </a:xfrm>
        </p:spPr>
        <p:txBody>
          <a:bodyPr bIns="216000" anchor="ctr" anchorCtr="1">
            <a:normAutofit/>
          </a:bodyPr>
          <a:lstStyle>
            <a:lvl1pPr algn="ctr">
              <a:defRPr sz="4800" baseline="0"/>
            </a:lvl1pPr>
          </a:lstStyle>
          <a:p>
            <a:r>
              <a:rPr lang="nb-NO" noProof="0" dirty="0"/>
              <a:t>Legg inn skillearktekst</a:t>
            </a:r>
          </a:p>
        </p:txBody>
      </p:sp>
    </p:spTree>
    <p:extLst>
      <p:ext uri="{BB962C8B-B14F-4D97-AF65-F5344CB8AC3E}">
        <p14:creationId xmlns:p14="http://schemas.microsoft.com/office/powerpoint/2010/main" val="2878161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11418" y="2338087"/>
            <a:ext cx="8569164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703388" y="2465162"/>
            <a:ext cx="8785224" cy="1759588"/>
          </a:xfrm>
        </p:spPr>
        <p:txBody>
          <a:bodyPr bIns="216000" anchor="ctr" anchorCtr="1">
            <a:normAutofit/>
          </a:bodyPr>
          <a:lstStyle>
            <a:lvl1pPr algn="ctr">
              <a:defRPr sz="4800" baseline="0"/>
            </a:lvl1pPr>
          </a:lstStyle>
          <a:p>
            <a:r>
              <a:rPr lang="nb-NO" noProof="0" dirty="0"/>
              <a:t>Legg inn skillearktekst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282177" y="6583680"/>
            <a:ext cx="1909823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1090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2514"/>
            <a:ext cx="12192000" cy="633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 userDrawn="1"/>
        </p:nvSpPr>
        <p:spPr>
          <a:xfrm>
            <a:off x="1811418" y="2338087"/>
            <a:ext cx="8569164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703388" y="2465162"/>
            <a:ext cx="8785224" cy="1759588"/>
          </a:xfrm>
        </p:spPr>
        <p:txBody>
          <a:bodyPr bIns="216000" anchor="ctr" anchorCtr="1">
            <a:normAutofit/>
          </a:bodyPr>
          <a:lstStyle>
            <a:lvl1pPr algn="ctr">
              <a:defRPr sz="4800" baseline="0"/>
            </a:lvl1pPr>
          </a:lstStyle>
          <a:p>
            <a:r>
              <a:rPr lang="nb-NO" noProof="0" dirty="0"/>
              <a:t>Legg inn skillearktekst</a:t>
            </a:r>
          </a:p>
        </p:txBody>
      </p:sp>
    </p:spTree>
    <p:extLst>
      <p:ext uri="{BB962C8B-B14F-4D97-AF65-F5344CB8AC3E}">
        <p14:creationId xmlns:p14="http://schemas.microsoft.com/office/powerpoint/2010/main" val="1731712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2514"/>
            <a:ext cx="12192000" cy="63354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 userDrawn="1"/>
        </p:nvSpPr>
        <p:spPr>
          <a:xfrm>
            <a:off x="1811418" y="2338087"/>
            <a:ext cx="8569164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703388" y="2465162"/>
            <a:ext cx="8785224" cy="1759588"/>
          </a:xfrm>
        </p:spPr>
        <p:txBody>
          <a:bodyPr bIns="216000" anchor="ctr" anchorCtr="1">
            <a:normAutofit/>
          </a:bodyPr>
          <a:lstStyle>
            <a:lvl1pPr algn="ctr">
              <a:defRPr sz="4800" baseline="0"/>
            </a:lvl1pPr>
          </a:lstStyle>
          <a:p>
            <a:r>
              <a:rPr lang="nb-NO" noProof="0" dirty="0"/>
              <a:t>Legg inn skillearktekst</a:t>
            </a:r>
          </a:p>
        </p:txBody>
      </p:sp>
    </p:spTree>
    <p:extLst>
      <p:ext uri="{BB962C8B-B14F-4D97-AF65-F5344CB8AC3E}">
        <p14:creationId xmlns:p14="http://schemas.microsoft.com/office/powerpoint/2010/main" val="82509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08C75F-1495-429D-A2AE-623BA7B4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0F9622-210F-4F12-8BD1-5688964E1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735D983-EB69-4145-969D-060218483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6B62D1F-75C2-412C-86DF-8C90EFCE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3E4D-70FC-43B0-A891-553C9C3DEF0D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08253A-E9A4-45BD-92CC-F98D8BFF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D5234A6-3B43-4FEE-A14A-F6F7A19B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5D3D-C2B6-49C6-9440-3A4AFB6AF0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15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DB9BA4-B86B-47B1-89F8-186407C5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175D5E-22C7-47E7-A4A8-5DB91BE6B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C793C7D-6287-4786-A623-E5BB00869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41DEB7-75F4-4E6E-8142-F402178B7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1B6D520-538D-4862-BAE7-F28126A6F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010EDC6-CADA-4299-BBCE-0DBBDEFA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3E4D-70FC-43B0-A891-553C9C3DEF0D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13B4517-4BB4-4542-9325-9838D2E1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D736655-8B9F-499D-94D1-A9915F3F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5D3D-C2B6-49C6-9440-3A4AFB6AF0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60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DB6FD2-1797-4542-B937-F5819199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959423E-D86C-49B6-ABD0-0C511902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3E4D-70FC-43B0-A891-553C9C3DEF0D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5AEA923-EE10-4270-B6AA-9E94865B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709DD1E-93F9-478C-A77A-3C28065D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5D3D-C2B6-49C6-9440-3A4AFB6AF0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081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7BB475A-C6B0-4C37-BB69-44FA326E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3E4D-70FC-43B0-A891-553C9C3DEF0D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8D90878-A26D-4A8D-A224-0D29BE5D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7E410B4-9705-4B30-9E73-5F422588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5D3D-C2B6-49C6-9440-3A4AFB6AF0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7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C4F3E7-44C6-4E84-B3FB-D5D3DD21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B78DBE-90B1-4739-A046-53F716EAC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5BFF72-C3CF-402F-97E2-4D7FEFD1E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5CB6E12-C1F2-43E2-B5BA-F85CCD65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3E4D-70FC-43B0-A891-553C9C3DEF0D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71CE267-C647-4E42-9102-E97EC102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D27F3-9164-4A01-ABE9-F25A0349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5D3D-C2B6-49C6-9440-3A4AFB6AF0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286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DE22E1-8F88-4319-ABC9-6A892A70F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1E41F3C-4615-4BFD-979F-8EDFE318F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EDFFA89-38C4-4F60-97B9-8220D8F44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A0E50D1-05AA-4D41-B5C4-1182CDE0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3E4D-70FC-43B0-A891-553C9C3DEF0D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49F6CA7-7921-4630-94E5-AF541750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27C136-3BAF-4AEC-92EE-8DBCD3C8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5D3D-C2B6-49C6-9440-3A4AFB6AF0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35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989DB22-A620-406E-B0BA-B6B0EA7F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0C240E-277E-417F-961B-EA4096557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531557-FF44-49D9-B177-89D453360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3E4D-70FC-43B0-A891-553C9C3DEF0D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06A7DE-A85D-44E3-B404-72FE79F8D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B2E60D-A179-42DA-823E-799CF3280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15D3D-C2B6-49C6-9440-3A4AFB6AF0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57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243D313-F45B-436B-9732-A361BE9C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B463876-CF8D-472F-B1FC-859E7D8A4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D09ABF-BD1D-47A9-ADD3-E15E517D0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9F04-9B59-4DF2-BAF4-0CEBED59C239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3667D5-6961-4EA5-ACD4-F5F5BC281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66B27E-72A5-4DD9-A47D-93829358A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EF88-8C60-481B-9F3E-82B1CAD18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4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20823"/>
            <a:ext cx="10515600" cy="11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56105"/>
            <a:ext cx="7886700" cy="4201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580800"/>
            <a:ext cx="12192000" cy="27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984"/>
            <a:ext cx="12192000" cy="51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75" y="1984"/>
            <a:ext cx="1139454" cy="5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8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75000"/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75000"/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75000"/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3840">
          <p15:clr>
            <a:srgbClr val="F26B43"/>
          </p15:clr>
        </p15:guide>
        <p15:guide id="4" pos="4384">
          <p15:clr>
            <a:srgbClr val="F26B43"/>
          </p15:clr>
        </p15:guide>
        <p15:guide id="5" pos="5496">
          <p15:clr>
            <a:srgbClr val="F26B43"/>
          </p15:clr>
        </p15:guide>
        <p15:guide id="6" pos="4951">
          <p15:clr>
            <a:srgbClr val="F26B43"/>
          </p15:clr>
        </p15:guide>
        <p15:guide id="7" pos="1073">
          <p15:clr>
            <a:srgbClr val="F26B43"/>
          </p15:clr>
        </p15:guide>
        <p15:guide id="8" pos="1617">
          <p15:clr>
            <a:srgbClr val="F26B43"/>
          </p15:clr>
        </p15:guide>
        <p15:guide id="9" pos="2184">
          <p15:clr>
            <a:srgbClr val="F26B43"/>
          </p15:clr>
        </p15:guide>
        <p15:guide id="10" pos="2729">
          <p15:clr>
            <a:srgbClr val="F26B43"/>
          </p15:clr>
        </p15:guide>
        <p15:guide id="11" pos="3296">
          <p15:clr>
            <a:srgbClr val="F26B43"/>
          </p15:clr>
        </p15:guide>
        <p15:guide id="12" pos="6040">
          <p15:clr>
            <a:srgbClr val="F26B43"/>
          </p15:clr>
        </p15:guide>
        <p15:guide id="13" pos="6607">
          <p15:clr>
            <a:srgbClr val="F26B43"/>
          </p15:clr>
        </p15:guide>
        <p15:guide id="14" orient="horz" pos="1162">
          <p15:clr>
            <a:srgbClr val="F26B43"/>
          </p15:clr>
        </p15:guide>
        <p15:guide id="15" orient="horz" pos="3816">
          <p15:clr>
            <a:srgbClr val="F26B43"/>
          </p15:clr>
        </p15:guide>
        <p15:guide id="16" pos="5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ara.arkivverket.no/var/arkivverket/storage/images/media/images/seljord-1920/264978-1-nor-NO/Seljord-1920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ara.arkivverket.no/var/arkivverket/storage/images/media/images/resultat-av-da-rlig-oppbevaring-1/264974-1-nor-NO/Resultat-av-da-rlig-oppbevaring-1.jpg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BE09684-5BAE-49E0-B922-9D3250301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17" b="5750"/>
          <a:stretch/>
        </p:blipFill>
        <p:spPr>
          <a:xfrm>
            <a:off x="20" y="7952"/>
            <a:ext cx="12191980" cy="6857999"/>
          </a:xfrm>
          <a:prstGeom prst="rect">
            <a:avLst/>
          </a:prstGeom>
          <a:ln>
            <a:solidFill>
              <a:schemeClr val="accent1">
                <a:lumMod val="90000"/>
              </a:schemeClr>
            </a:solidFill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2FA693B-D208-48DB-94B0-CD82457A8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804" y="2280543"/>
            <a:ext cx="7321296" cy="1617688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Folketellingen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1920,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dirty="0" err="1"/>
              <a:t>e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dag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dirty="0"/>
              <a:t>i et </a:t>
            </a:r>
            <a:r>
              <a:rPr lang="en-US" sz="6000" dirty="0" err="1"/>
              <a:t>år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E2FBF8-5A94-4066-9D80-C8A132786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1804" y="3898231"/>
            <a:ext cx="7321296" cy="699091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 Are Vøien</a:t>
            </a:r>
          </a:p>
          <a:p>
            <a:r>
              <a:rPr lang="en-US" dirty="0" err="1"/>
              <a:t>Frivillighetskoordinator</a:t>
            </a:r>
            <a:r>
              <a:rPr lang="en-US" dirty="0"/>
              <a:t>  </a:t>
            </a:r>
            <a:r>
              <a:rPr lang="en-US" dirty="0" err="1"/>
              <a:t>Arkivverket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SAKO, Folketelling 1920 for 0602 Drammen kjøpstad, 1920, s. 24865">
            <a:extLst>
              <a:ext uri="{FF2B5EF4-FFF2-40B4-BE49-F238E27FC236}">
                <a16:creationId xmlns:a16="http://schemas.microsoft.com/office/drawing/2014/main" id="{BAD66D2B-B4F1-47C7-AF44-CC375FD3F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r="1" b="38239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AO, Folketelling 1920 for 0301 Kristiania kjøpstad, 1920, s. 182433">
            <a:extLst>
              <a:ext uri="{FF2B5EF4-FFF2-40B4-BE49-F238E27FC236}">
                <a16:creationId xmlns:a16="http://schemas.microsoft.com/office/drawing/2014/main" id="{7FB0026D-7480-4188-9310-38631CDFB6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8" b="41377"/>
          <a:stretch/>
        </p:blipFill>
        <p:spPr bwMode="auto"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27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C35B7A-2ACA-4628-99E5-967ED5C5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Gjennomføringen (byene) fortsetter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16B138-7F84-440B-9F65-236DD97D2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Når kretslister og </a:t>
            </a:r>
            <a:r>
              <a:rPr lang="nb-NO" dirty="0" err="1"/>
              <a:t>huslistene</a:t>
            </a:r>
            <a:r>
              <a:rPr lang="nb-NO" dirty="0"/>
              <a:t> var nummerert og ordnet, så ansatte man tellerne</a:t>
            </a:r>
          </a:p>
          <a:p>
            <a:r>
              <a:rPr lang="nb-NO" dirty="0"/>
              <a:t>Tellerne skulle ha god innsikt og forstå skjemaene og kunne opptre med en viss myndighet</a:t>
            </a:r>
          </a:p>
          <a:p>
            <a:r>
              <a:rPr lang="nb-NO" dirty="0"/>
              <a:t>Veilede de som skulle fylle ut skjemaene</a:t>
            </a:r>
          </a:p>
          <a:p>
            <a:r>
              <a:rPr lang="nb-NO" dirty="0"/>
              <a:t>Politifunksjonærer eller likningsfunksjonærer så man på som særlig skikket</a:t>
            </a:r>
          </a:p>
          <a:p>
            <a:r>
              <a:rPr lang="nb-NO" dirty="0"/>
              <a:t>Magistraten bør sammenkalle tellerne før tellingen starter for gjennomgang av instruksjoner og skjemaer</a:t>
            </a:r>
          </a:p>
        </p:txBody>
      </p:sp>
    </p:spTree>
    <p:extLst>
      <p:ext uri="{BB962C8B-B14F-4D97-AF65-F5344CB8AC3E}">
        <p14:creationId xmlns:p14="http://schemas.microsoft.com/office/powerpoint/2010/main" val="142636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CCF041-6570-4B22-886E-ADB9C4F3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Innsendingen av resultatene (byene)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D81123-A43E-40BA-86B7-6FD35AC4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Fra lørdag 4 desember 1920 og påfølgende dager skulle skjemaene samles inn</a:t>
            </a:r>
          </a:p>
          <a:p>
            <a:r>
              <a:rPr lang="nb-NO" dirty="0"/>
              <a:t>De skulle gjennomgås og feil rettes -  alle oppgaver skulle leveres magistraten</a:t>
            </a:r>
          </a:p>
          <a:p>
            <a:r>
              <a:rPr lang="nb-NO" dirty="0"/>
              <a:t>Hver teller skulle levere inn oppgave om antall arbeidstimer som var blitt brukt på arbeidet. Dette ble videresendt til Byrået (SSB)</a:t>
            </a:r>
          </a:p>
          <a:p>
            <a:r>
              <a:rPr lang="nb-NO" dirty="0"/>
              <a:t>Inntil 17 øre per hode opptalt! </a:t>
            </a:r>
          </a:p>
          <a:p>
            <a:r>
              <a:rPr lang="nb-NO" dirty="0"/>
              <a:t>3x mer enn for 1910-tellingen (4 øre til telleren og 1 ½ øre til magistraten)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864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2229D4-DB18-4DD7-88F2-0125C801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Herredene (landdistriktene)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54792F-22C1-41EF-8856-87972CB29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Ordføreren hadde ansvaret for å opprette tellingsstyret. Vedkommende var leder. Med seg var det anbefalt å ha to fra herredstyret, samt sognepresten</a:t>
            </a:r>
          </a:p>
          <a:p>
            <a:r>
              <a:rPr lang="nb-NO" dirty="0"/>
              <a:t>Herredet ble inndelt i tellingskretser (vanligvis skolekretsene)</a:t>
            </a:r>
          </a:p>
          <a:p>
            <a:r>
              <a:rPr lang="nb-NO" dirty="0"/>
              <a:t>Tellingsstyret ansatte tellere</a:t>
            </a:r>
          </a:p>
          <a:p>
            <a:r>
              <a:rPr lang="nb-NO" dirty="0"/>
              <a:t>Skikket til arbeidet, gjerne lærere og lærerinner ved folkeskolene</a:t>
            </a:r>
          </a:p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«hvis en teller viser sig uskikket, bør han straks erstattes av en annen»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093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6F9DAE-15CA-4468-AB55-E8A2FB47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Herredene forts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5B39C5-BD9D-4955-BF5C-9CC02E938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Tellerne leverte ut utfyllingsregler til hver husholdning </a:t>
            </a:r>
          </a:p>
          <a:p>
            <a:r>
              <a:rPr lang="nb-NO" dirty="0"/>
              <a:t>Hvert medlem i tellingsstyret kontrollerte bestemte tellere i de kretser vedkommende var mest lokalkjent</a:t>
            </a:r>
          </a:p>
          <a:p>
            <a:r>
              <a:rPr lang="nb-NO" dirty="0"/>
              <a:t>De utfylte skjemaene for hver krets (samt kretslisten) innleveres til vedkommende tellingsstyremedlem</a:t>
            </a:r>
          </a:p>
          <a:p>
            <a:pPr>
              <a:defRPr/>
            </a:pPr>
            <a:r>
              <a:rPr lang="nb-NO" dirty="0"/>
              <a:t>Medlemmene av tellingsstyret innsender de reviderte oppgavene til ordføreren. Oppgavene godkjennes i avsluttende tellingsstyremøte og sendes folketellingskontoret i SSB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253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17F766-2743-4FB7-B6FD-D55DACB5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/>
              <a:t>Tellingskretsenes</a:t>
            </a:r>
            <a:r>
              <a:rPr lang="en-US" sz="5200" dirty="0"/>
              <a:t> </a:t>
            </a:r>
            <a:r>
              <a:rPr lang="en-US" sz="5200" dirty="0" err="1"/>
              <a:t>inndeling</a:t>
            </a:r>
            <a:r>
              <a:rPr lang="en-US" sz="5200" dirty="0"/>
              <a:t> for </a:t>
            </a:r>
            <a:r>
              <a:rPr lang="en-US" sz="5200" dirty="0" err="1"/>
              <a:t>Seljord</a:t>
            </a:r>
            <a:r>
              <a:rPr lang="en-US" sz="5200" dirty="0"/>
              <a:t> i Telemark</a:t>
            </a:r>
          </a:p>
        </p:txBody>
      </p:sp>
      <p:pic>
        <p:nvPicPr>
          <p:cNvPr id="4" name="Plassholder for innhold 3">
            <a:hlinkClick r:id="rId2" tgtFrame="&quot;&quot;"/>
            <a:extLst>
              <a:ext uri="{FF2B5EF4-FFF2-40B4-BE49-F238E27FC236}">
                <a16:creationId xmlns:a16="http://schemas.microsoft.com/office/drawing/2014/main" id="{2981C64C-1074-45BA-9D9B-67420B752BE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8" r="-1" b="3515"/>
          <a:stretch/>
        </p:blipFill>
        <p:spPr bwMode="auto">
          <a:xfrm>
            <a:off x="20" y="182880"/>
            <a:ext cx="5181580" cy="6339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57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A66D6F-F0E0-4F6D-AC52-86AE9E8F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SSB sitt arbeid med det innsamlede materiale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3A2EE8-2108-42FB-A25A-0B6652D3E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Laget Norges offisielle statistikk</a:t>
            </a:r>
          </a:p>
          <a:p>
            <a:r>
              <a:rPr lang="nb-NO" dirty="0"/>
              <a:t>Resultatene ble utgitt i 13 hefter, herav 3 om boligforhold</a:t>
            </a:r>
          </a:p>
          <a:p>
            <a:r>
              <a:rPr lang="nb-NO" dirty="0"/>
              <a:t>Fikk inn alle lister i sirlig orden etter by/herred, tellingskrets, hus, husholdning og person</a:t>
            </a:r>
          </a:p>
          <a:p>
            <a:r>
              <a:rPr lang="nb-NO" dirty="0"/>
              <a:t>Under arbeidet med å lage statistikkene ble ordningen brutt og materialet ble </a:t>
            </a:r>
            <a:r>
              <a:rPr lang="nb-NO" dirty="0" err="1"/>
              <a:t>omsortert</a:t>
            </a:r>
            <a:r>
              <a:rPr lang="nb-NO" dirty="0"/>
              <a:t> mange ganger</a:t>
            </a:r>
          </a:p>
          <a:p>
            <a:r>
              <a:rPr lang="nb-NO" dirty="0"/>
              <a:t>Da alle tabeller var laget ble materialet sortert tilbake på kommune/herred, men ikke i riktig rekkefølge innen hver kommune</a:t>
            </a:r>
          </a:p>
          <a:p>
            <a:r>
              <a:rPr lang="nb-NO" dirty="0"/>
              <a:t>Slik fikk Arkivverket materialet avlevert på 1960-tallet</a:t>
            </a:r>
          </a:p>
        </p:txBody>
      </p:sp>
    </p:spTree>
    <p:extLst>
      <p:ext uri="{BB962C8B-B14F-4D97-AF65-F5344CB8AC3E}">
        <p14:creationId xmlns:p14="http://schemas.microsoft.com/office/powerpoint/2010/main" val="384548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7FDADF-E1C0-49BE-A548-A64E70A9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"Antall faste funksjonærer ved det midlertidige kontor for den </a:t>
            </a:r>
            <a:r>
              <a:rPr lang="nb-NO" sz="44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almindelige</a:t>
            </a: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folketelling 1920".</a:t>
            </a:r>
            <a:r>
              <a:rPr lang="nb-NO" dirty="0"/>
              <a:t> </a:t>
            </a:r>
            <a:r>
              <a:rPr lang="nb-NO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b-NO" dirty="0"/>
              <a:t> </a:t>
            </a:r>
            <a:r>
              <a:rPr lang="nb-NO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b-NO" dirty="0"/>
              <a:t> </a:t>
            </a:r>
            <a:r>
              <a:rPr lang="nb-NO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b-NO" dirty="0"/>
              <a:t> </a:t>
            </a:r>
            <a:r>
              <a:rPr lang="nb-NO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b-NO" dirty="0"/>
              <a:t> 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C7E3094A-216C-4185-9595-04423FA51E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1847849"/>
          <a:ext cx="7759701" cy="4772022"/>
        </p:xfrm>
        <a:graphic>
          <a:graphicData uri="http://schemas.openxmlformats.org/drawingml/2006/table">
            <a:tbl>
              <a:tblPr/>
              <a:tblGrid>
                <a:gridCol w="1263207">
                  <a:extLst>
                    <a:ext uri="{9D8B030D-6E8A-4147-A177-3AD203B41FA5}">
                      <a16:colId xmlns:a16="http://schemas.microsoft.com/office/drawing/2014/main" val="2713220437"/>
                    </a:ext>
                  </a:extLst>
                </a:gridCol>
                <a:gridCol w="1082749">
                  <a:extLst>
                    <a:ext uri="{9D8B030D-6E8A-4147-A177-3AD203B41FA5}">
                      <a16:colId xmlns:a16="http://schemas.microsoft.com/office/drawing/2014/main" val="810933664"/>
                    </a:ext>
                  </a:extLst>
                </a:gridCol>
                <a:gridCol w="1082749">
                  <a:extLst>
                    <a:ext uri="{9D8B030D-6E8A-4147-A177-3AD203B41FA5}">
                      <a16:colId xmlns:a16="http://schemas.microsoft.com/office/drawing/2014/main" val="1512257549"/>
                    </a:ext>
                  </a:extLst>
                </a:gridCol>
                <a:gridCol w="1082749">
                  <a:extLst>
                    <a:ext uri="{9D8B030D-6E8A-4147-A177-3AD203B41FA5}">
                      <a16:colId xmlns:a16="http://schemas.microsoft.com/office/drawing/2014/main" val="3557454855"/>
                    </a:ext>
                  </a:extLst>
                </a:gridCol>
                <a:gridCol w="1082749">
                  <a:extLst>
                    <a:ext uri="{9D8B030D-6E8A-4147-A177-3AD203B41FA5}">
                      <a16:colId xmlns:a16="http://schemas.microsoft.com/office/drawing/2014/main" val="3618353577"/>
                    </a:ext>
                  </a:extLst>
                </a:gridCol>
                <a:gridCol w="1082749">
                  <a:extLst>
                    <a:ext uri="{9D8B030D-6E8A-4147-A177-3AD203B41FA5}">
                      <a16:colId xmlns:a16="http://schemas.microsoft.com/office/drawing/2014/main" val="155613696"/>
                    </a:ext>
                  </a:extLst>
                </a:gridCol>
                <a:gridCol w="1082749">
                  <a:extLst>
                    <a:ext uri="{9D8B030D-6E8A-4147-A177-3AD203B41FA5}">
                      <a16:colId xmlns:a16="http://schemas.microsoft.com/office/drawing/2014/main" val="3119463685"/>
                    </a:ext>
                  </a:extLst>
                </a:gridCol>
              </a:tblGrid>
              <a:tr h="40991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1920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1921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1922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1924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468031"/>
                  </a:ext>
                </a:extLst>
              </a:tr>
              <a:tr h="36350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16799"/>
                  </a:ext>
                </a:extLst>
              </a:tr>
              <a:tr h="36350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584441"/>
                  </a:ext>
                </a:extLst>
              </a:tr>
              <a:tr h="36350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064016"/>
                  </a:ext>
                </a:extLst>
              </a:tr>
              <a:tr h="36350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33653"/>
                  </a:ext>
                </a:extLst>
              </a:tr>
              <a:tr h="36350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783477"/>
                  </a:ext>
                </a:extLst>
              </a:tr>
              <a:tr h="36350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940612"/>
                  </a:ext>
                </a:extLst>
              </a:tr>
              <a:tr h="36350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043958"/>
                  </a:ext>
                </a:extLst>
              </a:tr>
              <a:tr h="36350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994723"/>
                  </a:ext>
                </a:extLst>
              </a:tr>
              <a:tr h="36350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82848"/>
                  </a:ext>
                </a:extLst>
              </a:tr>
              <a:tr h="36350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Oktober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697954"/>
                  </a:ext>
                </a:extLst>
              </a:tr>
              <a:tr h="36350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232620"/>
                  </a:ext>
                </a:extLst>
              </a:tr>
              <a:tr h="36350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Desember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12700" marB="12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205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3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A0B42B0-E02D-414C-AF4B-2FE86A7F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3200" b="1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De samlede utgifter ved folketellingen 1920 stillet sig således»</a:t>
            </a:r>
            <a:r>
              <a:rPr lang="en-US" sz="3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E21BFE2-7DA0-463F-B9D0-924A32674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156217"/>
            <a:ext cx="7347537" cy="45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B14295-4BEE-40B4-B8EA-D01BCFC5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8879B9-102F-4ADE-B755-FDFC63D4C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Gjennomføringen av 1920-tellingen (SSB)</a:t>
            </a:r>
          </a:p>
          <a:p>
            <a:r>
              <a:rPr lang="nb-NO" dirty="0"/>
              <a:t>Hva var nytt</a:t>
            </a:r>
          </a:p>
          <a:p>
            <a:r>
              <a:rPr lang="nb-NO" dirty="0"/>
              <a:t>Hvorfor ble det skapt uorden i sedlene</a:t>
            </a:r>
          </a:p>
          <a:p>
            <a:r>
              <a:rPr lang="nb-NO" dirty="0"/>
              <a:t>Digitaliseringen/skanningen av tellingen</a:t>
            </a:r>
          </a:p>
          <a:p>
            <a:r>
              <a:rPr lang="nb-NO" dirty="0"/>
              <a:t>Transkriberingsdugnaden – en suksess for frivilligheten</a:t>
            </a:r>
          </a:p>
          <a:p>
            <a:r>
              <a:rPr lang="nb-NO" dirty="0"/>
              <a:t>Litt statistikk fra folketellingen </a:t>
            </a:r>
          </a:p>
          <a:p>
            <a:r>
              <a:rPr lang="nb-NO" dirty="0"/>
              <a:t>Arbeidet fremover</a:t>
            </a:r>
          </a:p>
        </p:txBody>
      </p:sp>
    </p:spTree>
    <p:extLst>
      <p:ext uri="{BB962C8B-B14F-4D97-AF65-F5344CB8AC3E}">
        <p14:creationId xmlns:p14="http://schemas.microsoft.com/office/powerpoint/2010/main" val="1900115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BF357E-F104-4754-8248-046C5AC1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Avleveringen til Arkivverket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74F004-B604-47A3-BED9-D7866C8CF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1D1705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Folketellingene fra 1920 og 1946 ble avlevert fra Statistisk Sentralbyrå til Arkivverket i flere omganger på 1960-tallet.</a:t>
            </a:r>
          </a:p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1D1705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Det har vært et prinsipp i vår etat at annenhver statlig, landsomfattende folketelling fra og med 1865 skal være fordelt på Riksarkivet (1865, 1891, 1910 osv.) og de enkelte statsarkivene (1875, 1900, 1920 osv.)</a:t>
            </a:r>
          </a:p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1D1705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Begge disse tellingene ble dermed splittet opp hos SSB og fordelt ut til Oslo, Hamar, Kristiansand, Bergen og Trondheim. (Statsarkivene i Kongsberg, Stavanger og Tromsø var ennå ikke opprettet.)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3811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de 1">
            <a:hlinkClick r:id="rId2" tgtFrame="&quot;&quot;"/>
            <a:extLst>
              <a:ext uri="{FF2B5EF4-FFF2-40B4-BE49-F238E27FC236}">
                <a16:creationId xmlns:a16="http://schemas.microsoft.com/office/drawing/2014/main" id="{DAADFD7F-1BC1-4E87-BF72-343AD5A83EB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935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C9AB47-325E-4282-A677-34F5DAA1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Skanningsprosessen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C03C1B-6E71-4C30-A2FF-639AF810C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Arbeidsdeling mellom Arkivverket og Nasjonalbiblioteket</a:t>
            </a:r>
          </a:p>
          <a:p>
            <a:r>
              <a:rPr lang="nb-NO" dirty="0"/>
              <a:t>300 hyllemeter</a:t>
            </a:r>
          </a:p>
          <a:p>
            <a:r>
              <a:rPr lang="nb-NO" dirty="0"/>
              <a:t>Skannet i perioden 2016- 2018</a:t>
            </a:r>
          </a:p>
          <a:p>
            <a:r>
              <a:rPr lang="nb-NO" dirty="0"/>
              <a:t>6 658 962 bilder totalt</a:t>
            </a:r>
          </a:p>
          <a:p>
            <a:r>
              <a:rPr lang="nb-NO" dirty="0"/>
              <a:t>A4 og A5 formatene er skannet på bunkeskanner</a:t>
            </a:r>
          </a:p>
          <a:p>
            <a:r>
              <a:rPr lang="nb-NO" dirty="0"/>
              <a:t>Folio-skjemaene skannet på planskanner (måtte brettes ut)</a:t>
            </a:r>
          </a:p>
          <a:p>
            <a:r>
              <a:rPr lang="nb-NO" dirty="0"/>
              <a:t>Skjemaene 2- 7 (alt utenom personsedlene) ble ordnet tilbake til opprinnelig struktur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1869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F7B4D0-674A-4002-B729-CC74B5A0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Personsedlene måtte transkriberes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0C2C9D-545E-4C9C-8EF1-6CD806B1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Tilby arbeidet til frivillige</a:t>
            </a:r>
          </a:p>
          <a:p>
            <a:r>
              <a:rPr lang="nb-NO" dirty="0"/>
              <a:t>Nybrottsarbeid</a:t>
            </a:r>
          </a:p>
          <a:p>
            <a:r>
              <a:rPr lang="nb-NO" sz="2800" dirty="0">
                <a:solidFill>
                  <a:srgbClr val="1D170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Det er første gang vi inviterte frivillige til en dugnad på sperret materiale</a:t>
            </a:r>
          </a:p>
          <a:p>
            <a:r>
              <a:rPr lang="nb-NO" sz="2800" dirty="0">
                <a:solidFill>
                  <a:srgbClr val="1D170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Det har krevd juridiske avklaringer for å avklare om dette i det hele tatt var mulig.</a:t>
            </a:r>
          </a:p>
          <a:p>
            <a:r>
              <a:rPr lang="nb-NO" sz="2800" dirty="0">
                <a:solidFill>
                  <a:srgbClr val="1D170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 egen databehandleravtale med taushetserklæring er utarbeidet sammen med juristene</a:t>
            </a:r>
          </a:p>
          <a:p>
            <a:r>
              <a:rPr lang="nb-NO" sz="2800" dirty="0">
                <a:solidFill>
                  <a:srgbClr val="1D170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 nye skjemaløsningen er blitt pilot for digital signering og automatisk journalføring av avtalene.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2578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F387D0-E73E-45AD-B611-3EF2EFCA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Transkriberingsdugnaden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A984F6-CA12-4BB0-8EA9-F45363B6B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800" dirty="0">
                <a:solidFill>
                  <a:srgbClr val="1D170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Oppstart høsten 2018</a:t>
            </a:r>
          </a:p>
          <a:p>
            <a:r>
              <a:rPr lang="nb-NO" sz="2800" dirty="0">
                <a:solidFill>
                  <a:srgbClr val="1D170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frivillige ble bedt om kun å skrive av nummerfelt og nøkkelinformasjon om personen fra personsedlene</a:t>
            </a:r>
          </a:p>
          <a:p>
            <a:r>
              <a:rPr lang="nb-NO" sz="2800" dirty="0">
                <a:solidFill>
                  <a:srgbClr val="1D170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Dataene fra dugnaden skal først og fremst brukes til å sortere de skannede personsedlene slik at det blir mulig å finne fram i folketellingen</a:t>
            </a:r>
          </a:p>
          <a:p>
            <a:r>
              <a:rPr lang="nb-NO" sz="2800" dirty="0">
                <a:solidFill>
                  <a:srgbClr val="1D170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Samtidig vil navn, fødselsår, fødested bli søkbart og fungere som register til tellingen.</a:t>
            </a:r>
          </a:p>
          <a:p>
            <a:r>
              <a:rPr lang="nb-NO" sz="2800" dirty="0">
                <a:solidFill>
                  <a:srgbClr val="1D170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Arkivverket spart seg et stort ordningsarbeid av det originale materialet før skanning.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1742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ED1A5D57-A85B-4996-A0E7-A22F682CC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307848"/>
            <a:ext cx="4531360" cy="6242304"/>
          </a:xfrm>
          <a:prstGeom prst="rect">
            <a:avLst/>
          </a:prstGeom>
        </p:spPr>
      </p:pic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25757EC3-2F75-4ABB-8A11-43A84CF67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307848"/>
            <a:ext cx="4531360" cy="62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81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7870F9-5C38-407C-A49F-31AFC6BD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Husholdningsliste Aker, gnr, 58-7 «Brattli»</a:t>
            </a:r>
          </a:p>
        </p:txBody>
      </p:sp>
      <p:pic>
        <p:nvPicPr>
          <p:cNvPr id="6146" name="Picture 2" descr="SAO, Folketelling 1920 for 0218 Aker herred, 1920, s. 5347">
            <a:extLst>
              <a:ext uri="{FF2B5EF4-FFF2-40B4-BE49-F238E27FC236}">
                <a16:creationId xmlns:a16="http://schemas.microsoft.com/office/drawing/2014/main" id="{3B7A51CD-862D-4BB2-9349-9E4E4F355E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1436688"/>
            <a:ext cx="4521199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AO, Folketelling 1920 for 0218 Aker herred, 1920, s. 5346">
            <a:extLst>
              <a:ext uri="{FF2B5EF4-FFF2-40B4-BE49-F238E27FC236}">
                <a16:creationId xmlns:a16="http://schemas.microsoft.com/office/drawing/2014/main" id="{91C2C5D3-8A8A-4EFC-BE96-B7D29A68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1436688"/>
            <a:ext cx="5171440" cy="538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63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24D912-895D-4E44-950F-AC9CD7EF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Dugnaden – hva fikk vi 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7078DF-E3C6-4215-B40C-761DEBECC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Over 650 deltok på frivillig basis</a:t>
            </a:r>
          </a:p>
          <a:p>
            <a:r>
              <a:rPr lang="nb-NO" dirty="0"/>
              <a:t>Deltakerne fikk Excel-fil der metadata skulle legges inn</a:t>
            </a:r>
          </a:p>
          <a:p>
            <a:r>
              <a:rPr lang="nb-NO" dirty="0"/>
              <a:t>Ingen online løsning</a:t>
            </a:r>
          </a:p>
          <a:p>
            <a:r>
              <a:rPr lang="nb-NO" dirty="0"/>
              <a:t>Mye administrasjon for enkelte i Arkivverket med filtildeling og oppfølging</a:t>
            </a:r>
          </a:p>
          <a:p>
            <a:r>
              <a:rPr lang="nb-NO" dirty="0"/>
              <a:t>Fikk en pandemi under prosjektet</a:t>
            </a:r>
          </a:p>
          <a:p>
            <a:r>
              <a:rPr lang="nb-NO" dirty="0"/>
              <a:t>Ble noe stressende når deadline nærmet seg</a:t>
            </a:r>
          </a:p>
          <a:p>
            <a:r>
              <a:rPr lang="nb-NO" dirty="0"/>
              <a:t>Resultatet fra de frivillige: Formidabel! </a:t>
            </a:r>
          </a:p>
        </p:txBody>
      </p:sp>
    </p:spTree>
    <p:extLst>
      <p:ext uri="{BB962C8B-B14F-4D97-AF65-F5344CB8AC3E}">
        <p14:creationId xmlns:p14="http://schemas.microsoft.com/office/powerpoint/2010/main" val="73659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35E44FA8-F0D3-49CB-95A0-CDA2F09D1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758330"/>
              </p:ext>
            </p:extLst>
          </p:nvPr>
        </p:nvGraphicFramePr>
        <p:xfrm>
          <a:off x="380999" y="485775"/>
          <a:ext cx="10791826" cy="6181716"/>
        </p:xfrm>
        <a:graphic>
          <a:graphicData uri="http://schemas.openxmlformats.org/drawingml/2006/table">
            <a:tbl>
              <a:tblPr/>
              <a:tblGrid>
                <a:gridCol w="1689864">
                  <a:extLst>
                    <a:ext uri="{9D8B030D-6E8A-4147-A177-3AD203B41FA5}">
                      <a16:colId xmlns:a16="http://schemas.microsoft.com/office/drawing/2014/main" val="2093059098"/>
                    </a:ext>
                  </a:extLst>
                </a:gridCol>
                <a:gridCol w="2459044">
                  <a:extLst>
                    <a:ext uri="{9D8B030D-6E8A-4147-A177-3AD203B41FA5}">
                      <a16:colId xmlns:a16="http://schemas.microsoft.com/office/drawing/2014/main" val="2038898544"/>
                    </a:ext>
                  </a:extLst>
                </a:gridCol>
                <a:gridCol w="2004530">
                  <a:extLst>
                    <a:ext uri="{9D8B030D-6E8A-4147-A177-3AD203B41FA5}">
                      <a16:colId xmlns:a16="http://schemas.microsoft.com/office/drawing/2014/main" val="1501913289"/>
                    </a:ext>
                  </a:extLst>
                </a:gridCol>
                <a:gridCol w="2610551">
                  <a:extLst>
                    <a:ext uri="{9D8B030D-6E8A-4147-A177-3AD203B41FA5}">
                      <a16:colId xmlns:a16="http://schemas.microsoft.com/office/drawing/2014/main" val="3402933354"/>
                    </a:ext>
                  </a:extLst>
                </a:gridCol>
                <a:gridCol w="2027837">
                  <a:extLst>
                    <a:ext uri="{9D8B030D-6E8A-4147-A177-3AD203B41FA5}">
                      <a16:colId xmlns:a16="http://schemas.microsoft.com/office/drawing/2014/main" val="1708545353"/>
                    </a:ext>
                  </a:extLst>
                </a:gridCol>
              </a:tblGrid>
              <a:tr h="7043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Folketellingen 1920 status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606162"/>
                  </a:ext>
                </a:extLst>
              </a:tr>
              <a:tr h="48160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Fylke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Antall (H)personsedler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Ferdig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Reservert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Ledig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555920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Akershus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179 962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170 590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9 372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608850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Aust-Agder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74 700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74 700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287901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Bergen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91 443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87 943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448869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Buskerud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137 249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131 735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5 514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270190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Finnmark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44 190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44 190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70345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Hedmark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149 619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144 669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4 950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089050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Hordaland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156 218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156 218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88656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Kristiania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258 483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209 000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49 483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642040"/>
                  </a:ext>
                </a:extLst>
              </a:tr>
              <a:tr h="35519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Møre- og Romsdal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159 391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159 391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7642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Nordland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173 826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170 963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2 863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008738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Nord-Trøndelag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89 221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89 221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442132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Oppland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129 149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129 149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41925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Rogaland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166 423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161 423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429834"/>
                  </a:ext>
                </a:extLst>
              </a:tr>
              <a:tr h="35519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Sogn- og Fjordane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90 114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90 114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3630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Sør-Trøndelag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166 797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166 797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18212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Telemark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125 245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123 905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995409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Troms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90 750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90 750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11040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Vest-Agder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82 807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80 940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1 867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641249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Vestfold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124 060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118 409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5 651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97717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Østfold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160 128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158 128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877512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329047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2 649 775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2 558 235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91 540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88778"/>
                  </a:ext>
                </a:extLst>
              </a:tr>
              <a:tr h="175780">
                <a:tc>
                  <a:txBody>
                    <a:bodyPr/>
                    <a:lstStyle/>
                    <a:p>
                      <a:pPr algn="l" fontAlgn="b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32902"/>
                  </a:ext>
                </a:extLst>
              </a:tr>
              <a:tr h="175780">
                <a:tc>
                  <a:txBody>
                    <a:bodyPr/>
                    <a:lstStyle/>
                    <a:p>
                      <a:pPr algn="l" fontAlgn="b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96,55 %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3,45 %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0,00 %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15607"/>
                  </a:ext>
                </a:extLst>
              </a:tr>
              <a:tr h="175780"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08.12.2020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7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951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8BBB193-7A42-43B6-99BC-531FB687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nb-NO" sz="2400">
                <a:solidFill>
                  <a:srgbClr val="FFFFFF"/>
                </a:solidFill>
              </a:rPr>
              <a:t>Status folketellingen 1920 hele landet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9CA20C6-938F-4474-8D6E-B82F3C9EB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021762"/>
              </p:ext>
            </p:extLst>
          </p:nvPr>
        </p:nvGraphicFramePr>
        <p:xfrm>
          <a:off x="4038600" y="961812"/>
          <a:ext cx="7188199" cy="493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65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899EC1-91BC-4ABF-95EF-613C1BE5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nb-NO" sz="2800" b="1" dirty="0">
                <a:solidFill>
                  <a:srgbClr val="FFFFFF"/>
                </a:solidFill>
              </a:rPr>
              <a:t>Befolknings-utviklingen 1769- 1920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169D73B1-3683-4A89-9B64-1155AC7837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38600" y="1166648"/>
          <a:ext cx="7315200" cy="45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787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81BA83-3D56-4C12-89BD-6F79FF6B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 tallmateriale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C53172-E8F6-47D7-954B-FA32F39BD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70 % på landsbygda og 30 % byene</a:t>
            </a:r>
          </a:p>
          <a:p>
            <a:r>
              <a:rPr lang="nb-NO" dirty="0"/>
              <a:t>3 343 var 90 år og eldre (0,13 %)</a:t>
            </a:r>
          </a:p>
          <a:p>
            <a:r>
              <a:rPr lang="nb-NO" dirty="0"/>
              <a:t>Alle over 95 år har man kunnet finne i trykt liste</a:t>
            </a:r>
          </a:p>
          <a:p>
            <a:r>
              <a:rPr lang="nb-NO" dirty="0"/>
              <a:t>18 byer med mer enn 10 000 innbyggere</a:t>
            </a:r>
          </a:p>
          <a:p>
            <a:r>
              <a:rPr lang="nb-NO" dirty="0"/>
              <a:t>42 156 hjemvendte fra Amerika</a:t>
            </a:r>
          </a:p>
          <a:p>
            <a:r>
              <a:rPr lang="nb-NO" dirty="0"/>
              <a:t>71 062 tilhørte ikke statskirken</a:t>
            </a:r>
          </a:p>
          <a:p>
            <a:r>
              <a:rPr lang="nb-NO" dirty="0"/>
              <a:t>179 872 leiligheter til sammen i byene</a:t>
            </a:r>
          </a:p>
          <a:p>
            <a:r>
              <a:rPr lang="nb-NO" dirty="0"/>
              <a:t>10 404 barn uten forsørger</a:t>
            </a:r>
          </a:p>
        </p:txBody>
      </p:sp>
    </p:spTree>
    <p:extLst>
      <p:ext uri="{BB962C8B-B14F-4D97-AF65-F5344CB8AC3E}">
        <p14:creationId xmlns:p14="http://schemas.microsoft.com/office/powerpoint/2010/main" val="54094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CB5B3F-3D02-4E14-9524-FC776039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1891 og 1920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9A4AC0-8191-4DAF-897D-834FD1243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>
                <a:solidFill>
                  <a:srgbClr val="1D170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Folketellingene fra 1891 og 1920 er de eneste tellingene hvor det ble ført én seddel pr. person</a:t>
            </a:r>
          </a:p>
          <a:p>
            <a:r>
              <a:rPr lang="nb-NO" sz="2800" dirty="0">
                <a:solidFill>
                  <a:srgbClr val="1D170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de andre tellingene er personopplysningene ført samlet pr. husstand/hus, sammen med bostedsopplysningene, i samme skjema.</a:t>
            </a:r>
          </a:p>
          <a:p>
            <a:r>
              <a:rPr lang="nb-NO" sz="2800" dirty="0">
                <a:solidFill>
                  <a:srgbClr val="1D170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Opplysningene som ble samlet inn er fordelt på i alt sju skjemaer i ulike fysiske formater. Alle skjemaene har informasjon på for- og bakside.</a:t>
            </a:r>
          </a:p>
        </p:txBody>
      </p:sp>
    </p:spTree>
    <p:extLst>
      <p:ext uri="{BB962C8B-B14F-4D97-AF65-F5344CB8AC3E}">
        <p14:creationId xmlns:p14="http://schemas.microsoft.com/office/powerpoint/2010/main" val="269296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6FEC36-7248-4CAA-8DF7-408EF065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nøkkeltall folketellingen 1920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9B9CDF-4AA9-4385-B961-FA1600856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Hjemmehørende folkemengde 2 649 775</a:t>
            </a:r>
          </a:p>
          <a:p>
            <a:r>
              <a:rPr lang="nb-NO" dirty="0"/>
              <a:t>1 290 775 menn og 1 359 306 kvinner </a:t>
            </a:r>
          </a:p>
          <a:p>
            <a:r>
              <a:rPr lang="nb-NO" dirty="0"/>
              <a:t>Eldste kvinne født 1814, eldste mann født 1818</a:t>
            </a:r>
          </a:p>
          <a:p>
            <a:r>
              <a:rPr lang="nb-NO" dirty="0"/>
              <a:t>35 personer over 100 år</a:t>
            </a:r>
          </a:p>
          <a:p>
            <a:r>
              <a:rPr lang="nb-NO" dirty="0"/>
              <a:t>640 herreder (6278 tellingskretser)</a:t>
            </a:r>
          </a:p>
          <a:p>
            <a:r>
              <a:rPr lang="nb-NO" dirty="0"/>
              <a:t>65 byer og ladesteder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255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118A22-E7A0-4608-AC19-6D68D8AF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Statistisk sentralbyrå (SSB)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5412B4-F73B-49D4-B345-E6D8785AC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Var ansvarlig for å gjennomføre folketellingen </a:t>
            </a:r>
          </a:p>
          <a:p>
            <a:r>
              <a:rPr lang="nb-NO" b="0" i="0" dirty="0">
                <a:solidFill>
                  <a:srgbClr val="212529"/>
                </a:solidFill>
                <a:effectLst/>
              </a:rPr>
              <a:t>Hovedskjemaet er personseddelen (nr. 1 for bygder og byer)</a:t>
            </a:r>
            <a:endParaRPr lang="nb-NO" dirty="0"/>
          </a:p>
          <a:p>
            <a:r>
              <a:rPr lang="nb-NO" b="0" i="0" dirty="0">
                <a:solidFill>
                  <a:srgbClr val="212529"/>
                </a:solidFill>
                <a:effectLst/>
              </a:rPr>
              <a:t>Fra Statens Boligkomité og forskjellige andre hold ble det forut for tellingen rettet henvendelse til Byrået om å skaffe så fullstendige oppgaver som mulig over boligforhold i byene og landdistriktene</a:t>
            </a:r>
          </a:p>
          <a:p>
            <a:r>
              <a:rPr lang="nb-NO" b="0" i="0" dirty="0">
                <a:solidFill>
                  <a:srgbClr val="212529"/>
                </a:solidFill>
                <a:effectLst/>
              </a:rPr>
              <a:t>2 boligskjemaer i byene, ett for hver leilighet (nr. 2) og et særskilt for hvert hus (nr. 3), men i </a:t>
            </a:r>
            <a:r>
              <a:rPr lang="nb-NO" dirty="0">
                <a:solidFill>
                  <a:srgbClr val="212529"/>
                </a:solidFill>
              </a:rPr>
              <a:t>herredene</a:t>
            </a:r>
            <a:r>
              <a:rPr lang="nb-NO" b="0" i="0" dirty="0">
                <a:solidFill>
                  <a:srgbClr val="212529"/>
                </a:solidFill>
                <a:effectLst/>
              </a:rPr>
              <a:t> nøyde man seg med ett boligskjema for hvert bosted (nr. 4)</a:t>
            </a:r>
          </a:p>
          <a:p>
            <a:r>
              <a:rPr lang="nb-NO" b="0" i="0" dirty="0">
                <a:solidFill>
                  <a:srgbClr val="212529"/>
                </a:solidFill>
                <a:effectLst/>
              </a:rPr>
              <a:t>Spørsmål om blindhet, døvhet osv., </a:t>
            </a:r>
            <a:r>
              <a:rPr lang="nb-NO" dirty="0">
                <a:solidFill>
                  <a:srgbClr val="212529"/>
                </a:solidFill>
              </a:rPr>
              <a:t>ble </a:t>
            </a:r>
            <a:r>
              <a:rPr lang="nb-NO" b="0" i="0" dirty="0">
                <a:solidFill>
                  <a:srgbClr val="212529"/>
                </a:solidFill>
                <a:effectLst/>
              </a:rPr>
              <a:t>utvidet til også å omfatte legemlig vanføre, og det ble spurt særskilt om når blindheten, vanførheten o. s. v. fremtrådte</a:t>
            </a:r>
          </a:p>
          <a:p>
            <a:r>
              <a:rPr lang="nb-NO" b="0" i="0" dirty="0">
                <a:solidFill>
                  <a:srgbClr val="212529"/>
                </a:solidFill>
                <a:effectLst/>
              </a:rPr>
              <a:t>Av hensyn til en eventuell alminnelig pensjonsordning ble det også tatt inn et spørsmål om hel eller delvis arbeidsudyktighet i forbindelse med disse oppgavene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617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2E6E230-0355-45F2-9F50-DB8E1F5C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894" y="193040"/>
            <a:ext cx="4592066" cy="65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0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F913F7-E6E4-42D7-B9F6-6DF2858F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Tellingsinstruksen for byene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6E5440-7E83-40EA-AF7F-D707CA6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Tellingen skulle bestyres av magistraten og skulle omfatte alle personer som var bosatt og midlertidig tilstede i byen</a:t>
            </a:r>
          </a:p>
          <a:p>
            <a:r>
              <a:rPr lang="nb-NO" dirty="0"/>
              <a:t>Et skjema for hver person</a:t>
            </a:r>
          </a:p>
          <a:p>
            <a:r>
              <a:rPr lang="nb-NO" dirty="0"/>
              <a:t>Et skjema for hver husholdning (leilighet)</a:t>
            </a:r>
          </a:p>
          <a:p>
            <a:r>
              <a:rPr lang="nb-NO" dirty="0"/>
              <a:t>Et skjema for hvert hus</a:t>
            </a:r>
          </a:p>
          <a:p>
            <a:r>
              <a:rPr lang="nb-NO" dirty="0"/>
              <a:t>2 sammendragsskjemaer – kretslistene og hovedlistene</a:t>
            </a:r>
          </a:p>
          <a:p>
            <a:r>
              <a:rPr lang="nb-NO" dirty="0"/>
              <a:t>Magistraten skulle ikke ha ansvar for de som var om bord på skip i byens havnedistrikt. De ble talt opp av tollvesenet.</a:t>
            </a:r>
          </a:p>
        </p:txBody>
      </p:sp>
    </p:spTree>
    <p:extLst>
      <p:ext uri="{BB962C8B-B14F-4D97-AF65-F5344CB8AC3E}">
        <p14:creationId xmlns:p14="http://schemas.microsoft.com/office/powerpoint/2010/main" val="59528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73D869-1D7D-4EBD-83C4-0651D241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Gjennomføringen (byene)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28A75C-45E9-409A-8769-9B82B8256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Måtte bestemmes hvor mange tellingskretser byen skulle deles inn i og ansette en teller for hver krets – kretsene skulle nummereres</a:t>
            </a:r>
          </a:p>
          <a:p>
            <a:r>
              <a:rPr lang="nb-NO" dirty="0"/>
              <a:t>Ingen krets skulle være større enn at «en teller i rimelig tid kan utføre tellingen tilfredsstillende»</a:t>
            </a:r>
          </a:p>
          <a:p>
            <a:r>
              <a:rPr lang="nb-NO" dirty="0"/>
              <a:t>Dernest skulle </a:t>
            </a:r>
            <a:r>
              <a:rPr lang="nb-NO" dirty="0" err="1"/>
              <a:t>huslistene</a:t>
            </a:r>
            <a:r>
              <a:rPr lang="nb-NO" dirty="0"/>
              <a:t> tildeles tellingskretsnummer og </a:t>
            </a:r>
            <a:r>
              <a:rPr lang="nb-NO" dirty="0" err="1"/>
              <a:t>huslistenummer</a:t>
            </a:r>
            <a:endParaRPr lang="nb-NO" dirty="0"/>
          </a:p>
          <a:p>
            <a:r>
              <a:rPr lang="nb-NO" dirty="0"/>
              <a:t>Gatenavn og matrikkelnummer (gatenummer) skulle påføres</a:t>
            </a:r>
          </a:p>
          <a:p>
            <a:r>
              <a:rPr lang="nb-NO" dirty="0"/>
              <a:t>Hvert matrikkelnummer skulle tilsvarer ett </a:t>
            </a:r>
            <a:r>
              <a:rPr lang="nb-NO" dirty="0" err="1"/>
              <a:t>huslistenummer</a:t>
            </a:r>
            <a:endParaRPr lang="nb-NO" dirty="0"/>
          </a:p>
          <a:p>
            <a:r>
              <a:rPr lang="nb-NO" dirty="0"/>
              <a:t>«Det er en fordel om også husholdningslistene på forhånd kan nummereres av magistraten før de utleveres til tellerne»</a:t>
            </a:r>
          </a:p>
        </p:txBody>
      </p:sp>
    </p:spTree>
    <p:extLst>
      <p:ext uri="{BB962C8B-B14F-4D97-AF65-F5344CB8AC3E}">
        <p14:creationId xmlns:p14="http://schemas.microsoft.com/office/powerpoint/2010/main" val="42979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rkivverket 2">
      <a:dk1>
        <a:srgbClr val="222222"/>
      </a:dk1>
      <a:lt1>
        <a:srgbClr val="FFFFFF"/>
      </a:lt1>
      <a:dk2>
        <a:srgbClr val="444444"/>
      </a:dk2>
      <a:lt2>
        <a:srgbClr val="D3D3D3"/>
      </a:lt2>
      <a:accent1>
        <a:srgbClr val="DAEFEF"/>
      </a:accent1>
      <a:accent2>
        <a:srgbClr val="EFF7EB"/>
      </a:accent2>
      <a:accent3>
        <a:srgbClr val="B3080D"/>
      </a:accent3>
      <a:accent4>
        <a:srgbClr val="8EB9B8"/>
      </a:accent4>
      <a:accent5>
        <a:srgbClr val="F0F9F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1532</Words>
  <Application>Microsoft Office PowerPoint</Application>
  <PresentationFormat>Widescreen</PresentationFormat>
  <Paragraphs>322</Paragraphs>
  <Slides>30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Office-tema</vt:lpstr>
      <vt:lpstr>1_Office-tema</vt:lpstr>
      <vt:lpstr>Office Theme</vt:lpstr>
      <vt:lpstr>Folketellingen 1920, en dag i et år</vt:lpstr>
      <vt:lpstr>Innhold</vt:lpstr>
      <vt:lpstr>Befolknings-utviklingen 1769- 1920</vt:lpstr>
      <vt:lpstr>1891 og 1920</vt:lpstr>
      <vt:lpstr>Noen nøkkeltall folketellingen 1920</vt:lpstr>
      <vt:lpstr>Statistisk sentralbyrå (SSB)</vt:lpstr>
      <vt:lpstr>PowerPoint-presentasjon</vt:lpstr>
      <vt:lpstr>Tellingsinstruksen for byene</vt:lpstr>
      <vt:lpstr>Gjennomføringen (byene)</vt:lpstr>
      <vt:lpstr>PowerPoint-presentasjon</vt:lpstr>
      <vt:lpstr>PowerPoint-presentasjon</vt:lpstr>
      <vt:lpstr>Gjennomføringen (byene) fortsetter</vt:lpstr>
      <vt:lpstr>Innsendingen av resultatene (byene)</vt:lpstr>
      <vt:lpstr>Herredene (landdistriktene)</vt:lpstr>
      <vt:lpstr>Herredene forts</vt:lpstr>
      <vt:lpstr>Tellingskretsenes inndeling for Seljord i Telemark</vt:lpstr>
      <vt:lpstr>SSB sitt arbeid med det innsamlede materiale</vt:lpstr>
      <vt:lpstr>"Antall faste funksjonærer ved det midlertidige kontor for den almindelige folketelling 1920".         </vt:lpstr>
      <vt:lpstr>«De samlede utgifter ved folketellingen 1920 stillet sig således» </vt:lpstr>
      <vt:lpstr>Avleveringen til Arkivverket</vt:lpstr>
      <vt:lpstr>PowerPoint-presentasjon</vt:lpstr>
      <vt:lpstr>Skanningsprosessen</vt:lpstr>
      <vt:lpstr>Personsedlene måtte transkriberes</vt:lpstr>
      <vt:lpstr>Transkriberingsdugnaden</vt:lpstr>
      <vt:lpstr>PowerPoint-presentasjon</vt:lpstr>
      <vt:lpstr>Husholdningsliste Aker, gnr, 58-7 «Brattli»</vt:lpstr>
      <vt:lpstr>Dugnaden – hva fikk vi til</vt:lpstr>
      <vt:lpstr>PowerPoint-presentasjon</vt:lpstr>
      <vt:lpstr>Status folketellingen 1920 hele landet</vt:lpstr>
      <vt:lpstr>Litt tallmateriale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Jon Vøien</dc:creator>
  <cp:lastModifiedBy>Jon Vøien</cp:lastModifiedBy>
  <cp:revision>20</cp:revision>
  <dcterms:created xsi:type="dcterms:W3CDTF">2020-12-10T16:31:51Z</dcterms:created>
  <dcterms:modified xsi:type="dcterms:W3CDTF">2020-12-11T14:50:02Z</dcterms:modified>
</cp:coreProperties>
</file>