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86" r:id="rId2"/>
    <p:sldId id="287" r:id="rId3"/>
    <p:sldId id="288" r:id="rId4"/>
    <p:sldId id="289" r:id="rId5"/>
    <p:sldId id="290" r:id="rId6"/>
    <p:sldId id="291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4B27"/>
    <a:srgbClr val="4C4B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6" autoAdjust="0"/>
    <p:restoredTop sz="94660"/>
  </p:normalViewPr>
  <p:slideViewPr>
    <p:cSldViewPr>
      <p:cViewPr>
        <p:scale>
          <a:sx n="60" d="100"/>
          <a:sy n="60" d="100"/>
        </p:scale>
        <p:origin x="-1590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0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6DCBC-8867-46CF-A403-EC68FAC54456}" type="datetimeFigureOut">
              <a:rPr lang="nb-NO" smtClean="0"/>
              <a:t>21.04.2018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C05B4-FD50-4B1C-9B0B-B4A25EADA7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768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n-NO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Panteregister er register til pantebøkene. </a:t>
            </a:r>
            <a:r>
              <a:rPr lang="nn-NO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 finst to typar panteregister, realpanteregister for fast eigedom og personalpanteregister for lausøyre (og anna). 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C05B4-FD50-4B1C-9B0B-B4A25EADA722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894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Akershus</a:t>
            </a:r>
          </a:p>
          <a:p>
            <a:r>
              <a:rPr lang="nb-NO" dirty="0" smtClean="0"/>
              <a:t>Kråkstad</a:t>
            </a:r>
          </a:p>
          <a:p>
            <a:r>
              <a:rPr lang="nb-NO" dirty="0" smtClean="0"/>
              <a:t>Gnr / bnr 1 / 1 </a:t>
            </a:r>
            <a:r>
              <a:rPr lang="nb-NO" smtClean="0"/>
              <a:t>Eng nordre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C05B4-FD50-4B1C-9B0B-B4A25EADA722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3987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Pantebok Akershus</a:t>
            </a:r>
          </a:p>
          <a:p>
            <a:r>
              <a:rPr lang="nb-NO" dirty="0" smtClean="0"/>
              <a:t>Kråkstad</a:t>
            </a:r>
          </a:p>
          <a:p>
            <a:r>
              <a:rPr lang="nb-NO" dirty="0" smtClean="0"/>
              <a:t>1867 – 1867</a:t>
            </a:r>
          </a:p>
          <a:p>
            <a:endParaRPr lang="nb-NO" dirty="0" smtClean="0"/>
          </a:p>
          <a:p>
            <a:r>
              <a:rPr lang="nb-NO" dirty="0" smtClean="0"/>
              <a:t>Søkeresultat:</a:t>
            </a:r>
            <a:r>
              <a:rPr lang="nb-NO" baseline="0" dirty="0" smtClean="0"/>
              <a:t> pantebok </a:t>
            </a:r>
            <a:r>
              <a:rPr lang="nb-NO" baseline="0" dirty="0" err="1" smtClean="0"/>
              <a:t>nr</a:t>
            </a:r>
            <a:r>
              <a:rPr lang="nb-NO" baseline="0" dirty="0" smtClean="0"/>
              <a:t> 16 og pantebok </a:t>
            </a:r>
            <a:r>
              <a:rPr lang="nb-NO" baseline="0" dirty="0" err="1" smtClean="0"/>
              <a:t>nr</a:t>
            </a:r>
            <a:r>
              <a:rPr lang="nb-NO" baseline="0" dirty="0" smtClean="0"/>
              <a:t> 17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C05B4-FD50-4B1C-9B0B-B4A25EADA722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0583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331640" y="2130425"/>
            <a:ext cx="7126560" cy="1010543"/>
          </a:xfrm>
        </p:spPr>
        <p:txBody>
          <a:bodyPr anchor="b"/>
          <a:lstStyle>
            <a:lvl1pPr>
              <a:defRPr sz="5200" b="1" baseline="0">
                <a:solidFill>
                  <a:srgbClr val="CD4B27"/>
                </a:solidFill>
              </a:defRPr>
            </a:lvl1pPr>
          </a:lstStyle>
          <a:p>
            <a:r>
              <a:rPr lang="nb-NO" sz="5200" dirty="0" smtClean="0">
                <a:solidFill>
                  <a:srgbClr val="CD4B27"/>
                </a:solidFill>
                <a:latin typeface="Georgia" panose="02040502050405020303" pitchFamily="18" charset="0"/>
              </a:rPr>
              <a:t>VELKOMMEN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339552" y="3188568"/>
            <a:ext cx="6400800" cy="1752600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4C4B4D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z="2800" dirty="0" smtClean="0">
                <a:solidFill>
                  <a:srgbClr val="4C4B4D"/>
                </a:solidFill>
                <a:latin typeface="Georgia" panose="02040502050405020303" pitchFamily="18" charset="0"/>
              </a:rPr>
              <a:t>Underoverskrift</a:t>
            </a:r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27384"/>
            <a:ext cx="9144000" cy="1783564"/>
          </a:xfrm>
          <a:prstGeom prst="rect">
            <a:avLst/>
          </a:prstGeom>
        </p:spPr>
      </p:pic>
      <p:pic>
        <p:nvPicPr>
          <p:cNvPr id="4" name="Bild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055156"/>
            <a:ext cx="3888432" cy="526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144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F97E-AE63-4264-8CB5-616A67EC72E9}" type="slidenum">
              <a:rPr lang="nb-NO" smtClean="0"/>
              <a:t>‹#›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67544" y="6356350"/>
            <a:ext cx="55522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64558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F97E-AE63-4264-8CB5-616A67EC72E9}" type="slidenum">
              <a:rPr lang="nb-NO" smtClean="0"/>
              <a:t>‹#›</a:t>
            </a:fld>
            <a:endParaRPr lang="nb-NO"/>
          </a:p>
        </p:txBody>
      </p:sp>
      <p:pic>
        <p:nvPicPr>
          <p:cNvPr id="6" name="Bild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784" y="0"/>
            <a:ext cx="9113216" cy="4443182"/>
          </a:xfrm>
          <a:prstGeom prst="rect">
            <a:avLst/>
          </a:prstGeom>
        </p:spPr>
      </p:pic>
      <p:sp>
        <p:nvSpPr>
          <p:cNvPr id="2" name="TekstSylinder 1"/>
          <p:cNvSpPr txBox="1"/>
          <p:nvPr userDrawn="1"/>
        </p:nvSpPr>
        <p:spPr>
          <a:xfrm>
            <a:off x="971600" y="4490934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D4B27"/>
                </a:solidFill>
                <a:latin typeface="Georgia" panose="02040502050405020303" pitchFamily="18" charset="0"/>
              </a:rPr>
              <a:t>Vi gjør slektsforskning enklere!</a:t>
            </a:r>
            <a:endParaRPr lang="nb-NO" sz="4000" dirty="0">
              <a:solidFill>
                <a:srgbClr val="CD4B27"/>
              </a:solidFill>
              <a:latin typeface="Georgia" panose="02040502050405020303" pitchFamily="18" charset="0"/>
            </a:endParaRPr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64015"/>
            <a:ext cx="4320480" cy="58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551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331640" y="2130425"/>
            <a:ext cx="7126560" cy="1010543"/>
          </a:xfrm>
        </p:spPr>
        <p:txBody>
          <a:bodyPr anchor="b"/>
          <a:lstStyle>
            <a:lvl1pPr>
              <a:defRPr sz="5200" b="1" baseline="0">
                <a:solidFill>
                  <a:srgbClr val="4C4B4D"/>
                </a:solidFill>
              </a:defRPr>
            </a:lvl1pPr>
          </a:lstStyle>
          <a:p>
            <a:r>
              <a:rPr lang="nb-NO" sz="5200" dirty="0" smtClean="0">
                <a:solidFill>
                  <a:srgbClr val="CD4B27"/>
                </a:solidFill>
                <a:latin typeface="Georgia" panose="02040502050405020303" pitchFamily="18" charset="0"/>
              </a:rPr>
              <a:t>SLEKT OG DATA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339552" y="3188568"/>
            <a:ext cx="6400800" cy="1752600"/>
          </a:xfrm>
        </p:spPr>
        <p:txBody>
          <a:bodyPr/>
          <a:lstStyle>
            <a:lvl1pPr marL="0" indent="0" algn="l">
              <a:buNone/>
              <a:defRPr sz="3200">
                <a:solidFill>
                  <a:srgbClr val="CD4B27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z="2800" dirty="0" smtClean="0">
                <a:solidFill>
                  <a:srgbClr val="4C4B4D"/>
                </a:solidFill>
                <a:latin typeface="Georgia" panose="02040502050405020303" pitchFamily="18" charset="0"/>
              </a:rPr>
              <a:t>LOKALLAGET</a:t>
            </a:r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27384"/>
            <a:ext cx="9144000" cy="1783564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 userDrawn="1"/>
        </p:nvPicPr>
        <p:blipFill rotWithShape="1">
          <a:blip r:embed="rId3"/>
          <a:srcRect t="43262" r="75471" b="8255"/>
          <a:stretch/>
        </p:blipFill>
        <p:spPr>
          <a:xfrm>
            <a:off x="144128" y="5825942"/>
            <a:ext cx="1331528" cy="915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403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67544" y="188640"/>
            <a:ext cx="7632848" cy="1152128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nb-NO" dirty="0" smtClean="0"/>
              <a:t>Klikk for å redigere tittelstil</a:t>
            </a:r>
            <a:br>
              <a:rPr lang="nb-NO" dirty="0" smtClean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400"/>
            </a:lvl2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C4B4D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B0CDF97E-AE63-4264-8CB5-616A67EC72E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7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67544" y="6356350"/>
            <a:ext cx="55522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21510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nb-NO" dirty="0" smtClean="0"/>
              <a:t>Overskrift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7707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F97E-AE63-4264-8CB5-616A67EC72E9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67544" y="6356350"/>
            <a:ext cx="55522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468313" y="5949280"/>
            <a:ext cx="4679950" cy="287337"/>
          </a:xfrm>
        </p:spPr>
        <p:txBody>
          <a:bodyPr>
            <a:normAutofit/>
          </a:bodyPr>
          <a:lstStyle>
            <a:lvl1pPr marL="0" indent="0">
              <a:buNone/>
              <a:defRPr sz="1200" i="1">
                <a:solidFill>
                  <a:srgbClr val="4C4B4D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nb-NO" dirty="0" smtClean="0"/>
              <a:t>Bildetekst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1419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F97E-AE63-4264-8CB5-616A67EC72E9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innhold 8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84976" cy="6480719"/>
          </a:xfrm>
          <a:solidFill>
            <a:srgbClr val="CD4B27"/>
          </a:solidFill>
        </p:spPr>
        <p:txBody>
          <a:bodyPr anchor="ctr"/>
          <a:lstStyle>
            <a:lvl1pPr marL="0" indent="0" algn="ctr">
              <a:buNone/>
              <a:defRPr sz="44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309465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F97E-AE63-4264-8CB5-616A67EC72E9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67544" y="6356350"/>
            <a:ext cx="55522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8682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rgbClr val="CD4B2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Overskrift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342900" indent="-342900">
              <a:buClr>
                <a:srgbClr val="CD4B27"/>
              </a:buClr>
              <a:buFont typeface="Wingdings" panose="05000000000000000000" pitchFamily="2" charset="2"/>
              <a:buChar char="§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rgbClr val="CD4B2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Overskrift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marL="342900" indent="-342900">
              <a:buClr>
                <a:srgbClr val="CD4B27"/>
              </a:buClr>
              <a:buFont typeface="Wingdings" panose="05000000000000000000" pitchFamily="2" charset="2"/>
              <a:buChar char="§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C4B4D"/>
                </a:solidFill>
              </a:defRPr>
            </a:lvl1pPr>
          </a:lstStyle>
          <a:p>
            <a:fld id="{04598BBC-BC04-4AB0-B0F3-E0006F7FE3CE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13"/>
          </p:nvPr>
        </p:nvSpPr>
        <p:spPr>
          <a:xfrm>
            <a:off x="467544" y="6356350"/>
            <a:ext cx="55522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83860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556792"/>
            <a:ext cx="4040188" cy="4569371"/>
          </a:xfrm>
        </p:spPr>
        <p:txBody>
          <a:bodyPr/>
          <a:lstStyle>
            <a:lvl1pPr marL="342900" indent="-342900">
              <a:buClr>
                <a:srgbClr val="CD4B27"/>
              </a:buClr>
              <a:buFont typeface="Wingdings" panose="05000000000000000000" pitchFamily="2" charset="2"/>
              <a:buChar char="§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rgbClr val="CD4B2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Overskrift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marL="342900" indent="-342900">
              <a:buClr>
                <a:srgbClr val="CD4B27"/>
              </a:buClr>
              <a:buFont typeface="Wingdings" panose="05000000000000000000" pitchFamily="2" charset="2"/>
              <a:buChar char="§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F97E-AE63-4264-8CB5-616A67EC72E9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13"/>
          </p:nvPr>
        </p:nvSpPr>
        <p:spPr>
          <a:xfrm>
            <a:off x="467544" y="6356350"/>
            <a:ext cx="55522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6025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rgbClr val="CD4B2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Overskrift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342900" indent="-342900">
              <a:buClr>
                <a:srgbClr val="CD4B27"/>
              </a:buClr>
              <a:buFont typeface="Wingdings" panose="05000000000000000000" pitchFamily="2" charset="2"/>
              <a:buChar char="§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1556792"/>
            <a:ext cx="4041775" cy="4569371"/>
          </a:xfrm>
        </p:spPr>
        <p:txBody>
          <a:bodyPr/>
          <a:lstStyle>
            <a:lvl1pPr marL="342900" indent="-342900">
              <a:buClr>
                <a:srgbClr val="CD4B27"/>
              </a:buClr>
              <a:buFont typeface="Wingdings" panose="05000000000000000000" pitchFamily="2" charset="2"/>
              <a:buChar char="§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F97E-AE63-4264-8CB5-616A67EC72E9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13"/>
          </p:nvPr>
        </p:nvSpPr>
        <p:spPr>
          <a:xfrm>
            <a:off x="467544" y="6356350"/>
            <a:ext cx="55522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64900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32848" cy="11521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sz="2800" b="1" dirty="0" err="1" smtClean="0">
                <a:solidFill>
                  <a:srgbClr val="4C4B4D"/>
                </a:solidFill>
                <a:latin typeface="Georgia" panose="02040502050405020303" pitchFamily="18" charset="0"/>
              </a:rPr>
              <a:t>Hovedtittel</a:t>
            </a:r>
            <a:r>
              <a:rPr lang="nb-NO" sz="2800" b="1" dirty="0" smtClean="0">
                <a:solidFill>
                  <a:srgbClr val="4C4B4D"/>
                </a:solidFill>
                <a:latin typeface="Georgia" panose="02040502050405020303" pitchFamily="18" charset="0"/>
              </a:rPr>
              <a:t/>
            </a:r>
            <a:br>
              <a:rPr lang="nb-NO" sz="2800" b="1" dirty="0" smtClean="0">
                <a:solidFill>
                  <a:srgbClr val="4C4B4D"/>
                </a:solidFill>
                <a:latin typeface="Georgia" panose="02040502050405020303" pitchFamily="18" charset="0"/>
              </a:rPr>
            </a:br>
            <a:r>
              <a:rPr lang="nb-NO" sz="2800" b="1" dirty="0" smtClean="0">
                <a:solidFill>
                  <a:srgbClr val="4C4B4D"/>
                </a:solidFill>
                <a:latin typeface="Georgia" panose="02040502050405020303" pitchFamily="18" charset="0"/>
              </a:rPr>
              <a:t>Undertittel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DF97E-AE63-4264-8CB5-616A67EC72E9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 rotWithShape="1">
          <a:blip r:embed="rId13"/>
          <a:srcRect t="43262" r="75471" b="8255"/>
          <a:stretch/>
        </p:blipFill>
        <p:spPr>
          <a:xfrm>
            <a:off x="8100392" y="91730"/>
            <a:ext cx="978871" cy="672974"/>
          </a:xfrm>
          <a:prstGeom prst="rect">
            <a:avLst/>
          </a:prstGeom>
        </p:spPr>
      </p:pic>
      <p:sp>
        <p:nvSpPr>
          <p:cNvPr id="9" name="Plassholder for bunntekst 8"/>
          <p:cNvSpPr>
            <a:spLocks noGrp="1"/>
          </p:cNvSpPr>
          <p:nvPr>
            <p:ph type="ftr" sz="quarter" idx="3"/>
          </p:nvPr>
        </p:nvSpPr>
        <p:spPr>
          <a:xfrm>
            <a:off x="467544" y="6356350"/>
            <a:ext cx="55522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CD4B27"/>
                </a:solidFill>
                <a:latin typeface="Georgia" panose="02040502050405020303" pitchFamily="18" charset="0"/>
              </a:defRPr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42751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49" r:id="rId2"/>
    <p:sldLayoutId id="2147483650" r:id="rId3"/>
    <p:sldLayoutId id="2147483661" r:id="rId4"/>
    <p:sldLayoutId id="2147483651" r:id="rId5"/>
    <p:sldLayoutId id="2147483652" r:id="rId6"/>
    <p:sldLayoutId id="2147483653" r:id="rId7"/>
    <p:sldLayoutId id="2147483660" r:id="rId8"/>
    <p:sldLayoutId id="2147483662" r:id="rId9"/>
    <p:sldLayoutId id="2147483654" r:id="rId10"/>
    <p:sldLayoutId id="2147483655" r:id="rId11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200" b="0" i="0" kern="1200">
          <a:solidFill>
            <a:srgbClr val="4C4B4D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4C4B4D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4C4B4D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4C4B4D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4C4B4D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4C4B4D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gitalarkivet.no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talarkivet.no/content/self-service-grbb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t.umblr.com/redirect?z=https://media.digitalarkivet.no/self-service/grbb?utm_source%3Dblogg%26utm_campaign%3Dselfservice_release&amp;t=ODE5ZWQ5YjY1YzkyNmM1ZjI4NWJmNzQ5MTNkMDY3ODNmOTRiOGVmYixIR0pSQVdnOA%3D%3D&amp;b=t:6Y7Ur6_MoqK04JvS-upFgw&amp;p=http://blogg.digitalarkivet.no/post/149837231015/selvbetjening-av-gammel-grunnbok&amp;m=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digitalarkivet.no/content/property-search-pr" TargetMode="External"/><Relationship Id="rId5" Type="http://schemas.openxmlformats.org/officeDocument/2006/relationships/hyperlink" Target="https://digitalarkivet.no/content/scanned-archives" TargetMode="External"/><Relationship Id="rId4" Type="http://schemas.openxmlformats.org/officeDocument/2006/relationships/hyperlink" Target="https://media.digitalarkivet.no/tl/preg/brows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.digitalarkivet.no/tl/preg/search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JPG"/><Relationship Id="rId5" Type="http://schemas.openxmlformats.org/officeDocument/2006/relationships/image" Target="../media/image7.JPG"/><Relationship Id="rId4" Type="http://schemas.openxmlformats.org/officeDocument/2006/relationships/hyperlink" Target="https://media.digitalarkivet.no/tl20080918350609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JPG"/><Relationship Id="rId4" Type="http://schemas.openxmlformats.org/officeDocument/2006/relationships/hyperlink" Target="https://media.digitalarkivet.no/tl2008091631037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259632" y="1844825"/>
            <a:ext cx="7198568" cy="1296144"/>
          </a:xfrm>
        </p:spPr>
        <p:txBody>
          <a:bodyPr>
            <a:noAutofit/>
          </a:bodyPr>
          <a:lstStyle/>
          <a:p>
            <a:r>
              <a:rPr lang="nb-NO" sz="4000" dirty="0" smtClean="0"/>
              <a:t>Tips og råd: Eiendomssøk </a:t>
            </a:r>
            <a:endParaRPr lang="nb-NO" sz="40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148064" y="5733256"/>
            <a:ext cx="1440160" cy="648072"/>
          </a:xfrm>
        </p:spPr>
        <p:txBody>
          <a:bodyPr>
            <a:normAutofit/>
          </a:bodyPr>
          <a:lstStyle/>
          <a:p>
            <a:endParaRPr lang="nb-NO" dirty="0" smtClean="0"/>
          </a:p>
          <a:p>
            <a:r>
              <a:rPr lang="nb-NO" sz="800" dirty="0" smtClean="0"/>
              <a:t>Helén Tangen</a:t>
            </a:r>
            <a:endParaRPr lang="nb-NO" sz="800" dirty="0"/>
          </a:p>
        </p:txBody>
      </p:sp>
      <p:sp>
        <p:nvSpPr>
          <p:cNvPr id="4" name="TekstSylinder 3"/>
          <p:cNvSpPr txBox="1"/>
          <p:nvPr/>
        </p:nvSpPr>
        <p:spPr>
          <a:xfrm>
            <a:off x="827584" y="3933056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Medlemsmøte Slekt og Data Oslo/Akershus</a:t>
            </a:r>
          </a:p>
          <a:p>
            <a:r>
              <a:rPr lang="nb-NO" dirty="0" smtClean="0"/>
              <a:t>4. april 2018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2605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nb-NO" dirty="0" smtClean="0"/>
              <a:t>Menyknappen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082915"/>
            <a:ext cx="1553250" cy="1368000"/>
          </a:xfrm>
        </p:spPr>
      </p:pic>
      <p:sp>
        <p:nvSpPr>
          <p:cNvPr id="5" name="TekstSylinder 4"/>
          <p:cNvSpPr txBox="1"/>
          <p:nvPr/>
        </p:nvSpPr>
        <p:spPr>
          <a:xfrm>
            <a:off x="2915816" y="1340768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hlinkClick r:id="rId3"/>
              </a:rPr>
              <a:t>https://www.digitalarkivet.no</a:t>
            </a:r>
            <a:r>
              <a:rPr lang="nb-NO" dirty="0" smtClean="0">
                <a:hlinkClick r:id="rId3"/>
              </a:rPr>
              <a:t>/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3" name="TekstSylinder 2"/>
          <p:cNvSpPr txBox="1"/>
          <p:nvPr/>
        </p:nvSpPr>
        <p:spPr>
          <a:xfrm rot="10800000" flipV="1">
            <a:off x="611560" y="2790220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Inngangsporten til mange nyttige sider og funksjoner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8887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4000" dirty="0" smtClean="0"/>
              <a:t>Selvbetjeningsløsning for gammel grunnbok</a:t>
            </a:r>
            <a:endParaRPr lang="nb-NO" sz="4000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39" y="1628800"/>
            <a:ext cx="2828925" cy="1828800"/>
          </a:xfrm>
        </p:spPr>
      </p:pic>
      <p:sp>
        <p:nvSpPr>
          <p:cNvPr id="5" name="TekstSylinder 4"/>
          <p:cNvSpPr txBox="1"/>
          <p:nvPr/>
        </p:nvSpPr>
        <p:spPr>
          <a:xfrm>
            <a:off x="3347864" y="1196752"/>
            <a:ext cx="52565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sz="1200" dirty="0" smtClean="0"/>
          </a:p>
          <a:p>
            <a:endParaRPr lang="nb-NO" sz="1200" dirty="0"/>
          </a:p>
          <a:p>
            <a:r>
              <a:rPr lang="nb-NO" sz="1200" dirty="0" smtClean="0"/>
              <a:t>Gammel </a:t>
            </a:r>
            <a:r>
              <a:rPr lang="nb-NO" sz="1200" dirty="0"/>
              <a:t>grunnbok ble ført i perioden 1935 til ca. 1991, og er nyttig for å finne tinglysinger før 1951</a:t>
            </a:r>
            <a:r>
              <a:rPr lang="nb-NO" sz="1200" dirty="0" smtClean="0"/>
              <a:t>.</a:t>
            </a:r>
          </a:p>
          <a:p>
            <a:r>
              <a:rPr lang="nb-NO" sz="1200" dirty="0" smtClean="0"/>
              <a:t>Bare én eiendom av gangen</a:t>
            </a:r>
          </a:p>
          <a:p>
            <a:endParaRPr lang="nb-NO" sz="1200" dirty="0"/>
          </a:p>
          <a:p>
            <a:r>
              <a:rPr lang="nb-NO" sz="1200" dirty="0" smtClean="0"/>
              <a:t>Veileder:</a:t>
            </a:r>
          </a:p>
          <a:p>
            <a:r>
              <a:rPr lang="nb-NO" sz="1200" dirty="0">
                <a:hlinkClick r:id="rId3"/>
              </a:rPr>
              <a:t>https://</a:t>
            </a:r>
            <a:r>
              <a:rPr lang="nb-NO" sz="1200" dirty="0" smtClean="0">
                <a:hlinkClick r:id="rId3"/>
              </a:rPr>
              <a:t>digitalarkivet.no/content/self-service-grbb</a:t>
            </a:r>
            <a:endParaRPr lang="nb-NO" sz="1200" dirty="0" smtClean="0"/>
          </a:p>
          <a:p>
            <a:endParaRPr lang="nb-NO" sz="1200" dirty="0"/>
          </a:p>
          <a:p>
            <a:endParaRPr lang="nb-NO" dirty="0"/>
          </a:p>
        </p:txBody>
      </p:sp>
      <p:sp>
        <p:nvSpPr>
          <p:cNvPr id="6" name="Ellipse 5"/>
          <p:cNvSpPr/>
          <p:nvPr/>
        </p:nvSpPr>
        <p:spPr>
          <a:xfrm>
            <a:off x="683568" y="1700808"/>
            <a:ext cx="23042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sp>
        <p:nvSpPr>
          <p:cNvPr id="8" name="TekstSylinder 7"/>
          <p:cNvSpPr txBox="1"/>
          <p:nvPr/>
        </p:nvSpPr>
        <p:spPr>
          <a:xfrm>
            <a:off x="395536" y="3645024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i="1" dirty="0">
                <a:hlinkClick r:id="rId4"/>
              </a:rPr>
              <a:t>Selvbetjeningsløsning for oppslag i «gammel grunnbok»</a:t>
            </a:r>
            <a:r>
              <a:rPr lang="nb-NO" dirty="0"/>
              <a:t> gjør det mulig for deg å hente ut oversikt over tinglysinger på en eiendom. Dette er nyttig når du for eksempel skal selge boligen, få oversikt over veirett og grenser med mer.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1906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 smtClean="0"/>
              <a:t>Bla i panteregistre</a:t>
            </a:r>
            <a:endParaRPr lang="nb-NO" sz="4000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21099"/>
            <a:ext cx="2828925" cy="1828800"/>
          </a:xfrm>
        </p:spPr>
      </p:pic>
      <p:sp>
        <p:nvSpPr>
          <p:cNvPr id="5" name="Ellipse 4"/>
          <p:cNvSpPr/>
          <p:nvPr/>
        </p:nvSpPr>
        <p:spPr>
          <a:xfrm>
            <a:off x="467544" y="2420888"/>
            <a:ext cx="1944216" cy="576064"/>
          </a:xfrm>
          <a:prstGeom prst="ellipse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TekstSylinder 5"/>
          <p:cNvSpPr txBox="1"/>
          <p:nvPr/>
        </p:nvSpPr>
        <p:spPr>
          <a:xfrm>
            <a:off x="3275856" y="1340767"/>
            <a:ext cx="5902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hlinkClick r:id="rId4"/>
              </a:rPr>
              <a:t>https://</a:t>
            </a:r>
            <a:r>
              <a:rPr lang="nb-NO" dirty="0" smtClean="0">
                <a:hlinkClick r:id="rId4"/>
              </a:rPr>
              <a:t>media.digitalarkivet.no/tl/preg/browse</a:t>
            </a:r>
            <a:endParaRPr lang="nb-NO" dirty="0" smtClean="0"/>
          </a:p>
        </p:txBody>
      </p:sp>
      <p:sp>
        <p:nvSpPr>
          <p:cNvPr id="7" name="TekstSylinder 6"/>
          <p:cNvSpPr txBox="1"/>
          <p:nvPr/>
        </p:nvSpPr>
        <p:spPr>
          <a:xfrm>
            <a:off x="467544" y="3645024"/>
            <a:ext cx="5400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Veiledere: </a:t>
            </a:r>
            <a:r>
              <a:rPr lang="nn-NO" u="sng" dirty="0">
                <a:hlinkClick r:id="rId5"/>
              </a:rPr>
              <a:t>https://</a:t>
            </a:r>
            <a:r>
              <a:rPr lang="nn-NO" u="sng" dirty="0" smtClean="0">
                <a:hlinkClick r:id="rId5"/>
              </a:rPr>
              <a:t>digitalarkivet.no/content/scanned-archives</a:t>
            </a:r>
            <a:endParaRPr lang="nn-NO" u="sng" dirty="0" smtClean="0"/>
          </a:p>
          <a:p>
            <a:endParaRPr lang="nn-NO" u="sng" dirty="0" smtClean="0"/>
          </a:p>
          <a:p>
            <a:r>
              <a:rPr lang="nn-NO" dirty="0"/>
              <a:t>I panteregistra finn du tilvisingar til tinglysingar sortert etter eigedom. Her får du vite korleis du går fram for å søke etter ein eigedom i panteregistra.</a:t>
            </a:r>
            <a:endParaRPr lang="nn-NO" u="sng" dirty="0"/>
          </a:p>
          <a:p>
            <a:endParaRPr lang="nb-NO" dirty="0" smtClean="0"/>
          </a:p>
          <a:p>
            <a:r>
              <a:rPr lang="nb-NO" dirty="0" smtClean="0">
                <a:hlinkClick r:id="rId6"/>
              </a:rPr>
              <a:t>https</a:t>
            </a:r>
            <a:r>
              <a:rPr lang="nb-NO" dirty="0">
                <a:hlinkClick r:id="rId6"/>
              </a:rPr>
              <a:t>://</a:t>
            </a:r>
            <a:r>
              <a:rPr lang="nb-NO" dirty="0" smtClean="0">
                <a:hlinkClick r:id="rId6"/>
              </a:rPr>
              <a:t>digitalarkivet.no/content/property-search-pr</a:t>
            </a:r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132856"/>
            <a:ext cx="2771775" cy="404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46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32848" cy="1152128"/>
          </a:xfrm>
        </p:spPr>
        <p:txBody>
          <a:bodyPr>
            <a:normAutofit/>
          </a:bodyPr>
          <a:lstStyle/>
          <a:p>
            <a:r>
              <a:rPr lang="nb-NO" sz="4000" dirty="0" smtClean="0"/>
              <a:t>Eiendomssøk panteregistre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dirty="0"/>
          </a:p>
          <a:p>
            <a:endParaRPr lang="nb-NO" dirty="0" smtClean="0"/>
          </a:p>
        </p:txBody>
      </p:sp>
      <p:sp>
        <p:nvSpPr>
          <p:cNvPr id="4" name="TekstSylinder 3"/>
          <p:cNvSpPr txBox="1"/>
          <p:nvPr/>
        </p:nvSpPr>
        <p:spPr>
          <a:xfrm>
            <a:off x="3296469" y="1556792"/>
            <a:ext cx="47319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hlinkClick r:id="rId3"/>
              </a:rPr>
              <a:t>https://</a:t>
            </a:r>
            <a:r>
              <a:rPr lang="nb-NO" dirty="0" smtClean="0">
                <a:hlinkClick r:id="rId3"/>
              </a:rPr>
              <a:t>media.digitalarkivet.no/tl/preg/search</a:t>
            </a:r>
            <a:endParaRPr lang="nb-NO" dirty="0" smtClean="0"/>
          </a:p>
          <a:p>
            <a:endParaRPr lang="nb-NO" dirty="0" smtClean="0"/>
          </a:p>
          <a:p>
            <a:endParaRPr lang="nb-NO" dirty="0"/>
          </a:p>
          <a:p>
            <a:r>
              <a:rPr lang="nb-NO" dirty="0">
                <a:hlinkClick r:id="rId4"/>
              </a:rPr>
              <a:t>https://</a:t>
            </a:r>
            <a:r>
              <a:rPr lang="nb-NO" dirty="0" smtClean="0">
                <a:hlinkClick r:id="rId4"/>
              </a:rPr>
              <a:t>media.digitalarkivet.no/tl20080918350609</a:t>
            </a:r>
            <a:endParaRPr lang="nb-NO" dirty="0" smtClean="0"/>
          </a:p>
          <a:p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00808"/>
            <a:ext cx="2828925" cy="1828800"/>
          </a:xfrm>
          <a:prstGeom prst="rect">
            <a:avLst/>
          </a:prstGeom>
        </p:spPr>
      </p:pic>
      <p:sp>
        <p:nvSpPr>
          <p:cNvPr id="7" name="Ellipse 6"/>
          <p:cNvSpPr/>
          <p:nvPr/>
        </p:nvSpPr>
        <p:spPr>
          <a:xfrm>
            <a:off x="539552" y="2433955"/>
            <a:ext cx="2520280" cy="41898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638476"/>
            <a:ext cx="7258050" cy="1266825"/>
          </a:xfrm>
          <a:prstGeom prst="rect">
            <a:avLst/>
          </a:prstGeom>
        </p:spPr>
      </p:pic>
      <p:cxnSp>
        <p:nvCxnSpPr>
          <p:cNvPr id="9" name="Rett pil 8"/>
          <p:cNvCxnSpPr/>
          <p:nvPr/>
        </p:nvCxnSpPr>
        <p:spPr>
          <a:xfrm>
            <a:off x="5662426" y="3887717"/>
            <a:ext cx="1080120" cy="75075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Sylinder 9"/>
          <p:cNvSpPr txBox="1"/>
          <p:nvPr/>
        </p:nvSpPr>
        <p:spPr>
          <a:xfrm>
            <a:off x="4499992" y="3212976"/>
            <a:ext cx="3225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Nummer på pantebok og folionummer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8361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 smtClean="0">
                <a:latin typeface="+mj-lt"/>
              </a:rPr>
              <a:t>Pantebøker</a:t>
            </a:r>
            <a:endParaRPr lang="nb-NO" sz="3200" dirty="0">
              <a:latin typeface="+mj-lt"/>
            </a:endParaRPr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8152"/>
            <a:ext cx="2828925" cy="1828800"/>
          </a:xfrm>
        </p:spPr>
      </p:pic>
      <p:sp>
        <p:nvSpPr>
          <p:cNvPr id="6" name="Ellipse 5"/>
          <p:cNvSpPr/>
          <p:nvPr/>
        </p:nvSpPr>
        <p:spPr>
          <a:xfrm>
            <a:off x="323528" y="2564904"/>
            <a:ext cx="1512168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TekstSylinder 11"/>
          <p:cNvSpPr txBox="1"/>
          <p:nvPr/>
        </p:nvSpPr>
        <p:spPr>
          <a:xfrm>
            <a:off x="323528" y="321297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hlinkClick r:id="rId4"/>
              </a:rPr>
              <a:t>https://</a:t>
            </a:r>
            <a:r>
              <a:rPr lang="nb-NO" dirty="0" smtClean="0">
                <a:hlinkClick r:id="rId4"/>
              </a:rPr>
              <a:t>media.digitalarkivet.no/tl20080916310371</a:t>
            </a:r>
            <a:endParaRPr lang="nb-NO" dirty="0" smtClean="0"/>
          </a:p>
          <a:p>
            <a:endParaRPr lang="nb-NO" dirty="0"/>
          </a:p>
        </p:txBody>
      </p:sp>
      <p:pic>
        <p:nvPicPr>
          <p:cNvPr id="13" name="Bild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836712"/>
            <a:ext cx="5334000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07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-Norge presentasjons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S-Norge Slekt og data - presentasjon.potx" id="{D23543E1-0A7B-4CF5-8E29-E5F278CE12D8}" vid="{9CD91159-72E1-4769-861E-83057AC8FA6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1423</TotalTime>
  <Words>183</Words>
  <Application>Microsoft Office PowerPoint</Application>
  <PresentationFormat>Skjermfremvisning (4:3)</PresentationFormat>
  <Paragraphs>44</Paragraphs>
  <Slides>6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DIS-Norge presentasjonsmal</vt:lpstr>
      <vt:lpstr>Tips og råd: Eiendomssøk </vt:lpstr>
      <vt:lpstr>Menyknappen</vt:lpstr>
      <vt:lpstr>Selvbetjeningsløsning for gammel grunnbok</vt:lpstr>
      <vt:lpstr>Bla i panteregistre</vt:lpstr>
      <vt:lpstr>Eiendomssøk panteregistre</vt:lpstr>
      <vt:lpstr>Pantebøker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Anne</dc:creator>
  <cp:lastModifiedBy>Sigbjørn</cp:lastModifiedBy>
  <cp:revision>135</cp:revision>
  <dcterms:created xsi:type="dcterms:W3CDTF">2016-04-05T18:30:05Z</dcterms:created>
  <dcterms:modified xsi:type="dcterms:W3CDTF">2018-04-21T17:58:45Z</dcterms:modified>
</cp:coreProperties>
</file>